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64" r:id="rId4"/>
    <p:sldId id="258" r:id="rId5"/>
    <p:sldId id="268" r:id="rId6"/>
    <p:sldId id="261" r:id="rId7"/>
    <p:sldId id="262" r:id="rId8"/>
    <p:sldId id="260" r:id="rId9"/>
    <p:sldId id="269" r:id="rId10"/>
    <p:sldId id="263" r:id="rId11"/>
    <p:sldId id="266" r:id="rId12"/>
    <p:sldId id="270" r:id="rId13"/>
    <p:sldId id="273" r:id="rId14"/>
    <p:sldId id="287" r:id="rId15"/>
    <p:sldId id="274" r:id="rId16"/>
    <p:sldId id="275" r:id="rId17"/>
    <p:sldId id="276" r:id="rId18"/>
    <p:sldId id="277" r:id="rId19"/>
    <p:sldId id="271" r:id="rId20"/>
    <p:sldId id="278" r:id="rId21"/>
    <p:sldId id="284" r:id="rId22"/>
    <p:sldId id="285" r:id="rId23"/>
    <p:sldId id="272" r:id="rId24"/>
    <p:sldId id="279" r:id="rId25"/>
    <p:sldId id="280" r:id="rId26"/>
    <p:sldId id="281" r:id="rId27"/>
    <p:sldId id="267" r:id="rId28"/>
    <p:sldId id="286" r:id="rId29"/>
    <p:sldId id="288" r:id="rId30"/>
    <p:sldId id="289"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32" autoAdjust="0"/>
    <p:restoredTop sz="94660"/>
  </p:normalViewPr>
  <p:slideViewPr>
    <p:cSldViewPr snapToGrid="0">
      <p:cViewPr varScale="1">
        <p:scale>
          <a:sx n="161" d="100"/>
          <a:sy n="161" d="100"/>
        </p:scale>
        <p:origin x="224" y="1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GB"/>
              <a:t>Slips,</a:t>
            </a:r>
            <a:r>
              <a:rPr lang="en-GB" baseline="0"/>
              <a:t> Trips &amp; Falls</a:t>
            </a:r>
            <a:endParaRPr lang="en-GB"/>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doughnut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8EFC-4E40-A6B8-7A49D3CBEEF8}"/>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8EFC-4E40-A6B8-7A49D3CBEEF8}"/>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Sheet1!$F$1:$G$1</c:f>
              <c:strCache>
                <c:ptCount val="2"/>
                <c:pt idx="0">
                  <c:v>Falls from Height</c:v>
                </c:pt>
                <c:pt idx="1">
                  <c:v>Total (Slips, Trips &amp; Falls)</c:v>
                </c:pt>
              </c:strCache>
            </c:strRef>
          </c:cat>
          <c:val>
            <c:numRef>
              <c:f>Sheet1!$F$5:$G$5</c:f>
              <c:numCache>
                <c:formatCode>General</c:formatCode>
                <c:ptCount val="2"/>
                <c:pt idx="0">
                  <c:v>6521</c:v>
                </c:pt>
                <c:pt idx="1">
                  <c:v>28528</c:v>
                </c:pt>
              </c:numCache>
            </c:numRef>
          </c:val>
          <c:extLst>
            <c:ext xmlns:c16="http://schemas.microsoft.com/office/drawing/2014/chart" uri="{C3380CC4-5D6E-409C-BE32-E72D297353CC}">
              <c16:uniqueId val="{00000004-8EFC-4E40-A6B8-7A49D3CBEEF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rtl="0">
            <a:defRPr sz="9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11/26/18</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pPr/>
              <a:t>11/26/18</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bdavies.co.uk/"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1.xml.rels><?xml version="1.0" encoding="UTF-8" standalone="yes"?>
<Relationships xmlns="http://schemas.openxmlformats.org/package/2006/relationships"><Relationship Id="rId2" Type="http://schemas.openxmlformats.org/officeDocument/2006/relationships/image" Target="../media/image27.t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tbdavies.co.uk/"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Working at Height</a:t>
            </a:r>
            <a:br>
              <a:rPr lang="en-GB" dirty="0"/>
            </a:br>
            <a:r>
              <a:rPr lang="en-GB" sz="2200" dirty="0"/>
              <a:t>from Ladders &amp; Steps</a:t>
            </a:r>
            <a:endParaRPr lang="en-GB" dirty="0"/>
          </a:p>
        </p:txBody>
      </p:sp>
      <p:sp>
        <p:nvSpPr>
          <p:cNvPr id="3" name="Subtitle 2"/>
          <p:cNvSpPr>
            <a:spLocks noGrp="1"/>
          </p:cNvSpPr>
          <p:nvPr>
            <p:ph type="subTitle" idx="1"/>
          </p:nvPr>
        </p:nvSpPr>
        <p:spPr/>
        <p:txBody>
          <a:bodyPr/>
          <a:lstStyle/>
          <a:p>
            <a:r>
              <a:rPr lang="en-GB" dirty="0"/>
              <a:t>A Toolbox Talk</a:t>
            </a:r>
          </a:p>
          <a:p>
            <a:r>
              <a:rPr lang="en-GB" sz="1200" dirty="0"/>
              <a:t>covering the use of Ladders, Steps and associated Work at Height Equipment</a:t>
            </a:r>
          </a:p>
        </p:txBody>
      </p:sp>
      <p:pic>
        <p:nvPicPr>
          <p:cNvPr id="1026" name="Picture 2" descr="Ladders Steps &amp; Access T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6310"/>
            <a:ext cx="6874136" cy="136701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172078" y="6443834"/>
            <a:ext cx="4878338" cy="400110"/>
          </a:xfrm>
          <a:prstGeom prst="rect">
            <a:avLst/>
          </a:prstGeom>
          <a:noFill/>
        </p:spPr>
        <p:txBody>
          <a:bodyPr wrap="square" rtlCol="0">
            <a:spAutoFit/>
          </a:bodyPr>
          <a:lstStyle/>
          <a:p>
            <a:pPr algn="r"/>
            <a:r>
              <a:rPr lang="en-GB" sz="1000" dirty="0">
                <a:solidFill>
                  <a:schemeClr val="tx1">
                    <a:lumMod val="50000"/>
                    <a:lumOff val="50000"/>
                  </a:schemeClr>
                </a:solidFill>
              </a:rPr>
              <a:t>TB Davies Lewis Road, Cardiff CF24 5EB T: 029 2132 0000 </a:t>
            </a:r>
            <a:r>
              <a:rPr lang="en-GB" sz="1000" dirty="0">
                <a:solidFill>
                  <a:schemeClr val="tx1">
                    <a:lumMod val="50000"/>
                    <a:lumOff val="50000"/>
                  </a:schemeClr>
                </a:solidFill>
                <a:hlinkClick r:id="rId3"/>
              </a:rPr>
              <a:t>https://www.tbdavies.co.uk</a:t>
            </a:r>
            <a:r>
              <a:rPr lang="en-GB" sz="1000" dirty="0">
                <a:solidFill>
                  <a:schemeClr val="tx1">
                    <a:lumMod val="50000"/>
                    <a:lumOff val="50000"/>
                  </a:schemeClr>
                </a:solidFill>
              </a:rPr>
              <a:t>  </a:t>
            </a:r>
          </a:p>
          <a:p>
            <a:pPr algn="r"/>
            <a:endParaRPr lang="en-GB" sz="1000" dirty="0">
              <a:solidFill>
                <a:schemeClr val="tx1">
                  <a:lumMod val="50000"/>
                  <a:lumOff val="50000"/>
                </a:schemeClr>
              </a:solidFill>
            </a:endParaRPr>
          </a:p>
        </p:txBody>
      </p:sp>
    </p:spTree>
    <p:extLst>
      <p:ext uri="{BB962C8B-B14F-4D97-AF65-F5344CB8AC3E}">
        <p14:creationId xmlns:p14="http://schemas.microsoft.com/office/powerpoint/2010/main" val="15188448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Is specialized training required to use ladders?</a:t>
            </a:r>
            <a:endParaRPr lang="en-GB" dirty="0"/>
          </a:p>
        </p:txBody>
      </p:sp>
      <p:sp>
        <p:nvSpPr>
          <p:cNvPr id="5" name="Rectangle 4"/>
          <p:cNvSpPr/>
          <p:nvPr/>
        </p:nvSpPr>
        <p:spPr>
          <a:xfrm>
            <a:off x="3739179" y="790238"/>
            <a:ext cx="7879079" cy="4708981"/>
          </a:xfrm>
          <a:prstGeom prst="rect">
            <a:avLst/>
          </a:prstGeom>
        </p:spPr>
        <p:txBody>
          <a:bodyPr wrap="square">
            <a:spAutoFit/>
          </a:bodyPr>
          <a:lstStyle/>
          <a:p>
            <a:r>
              <a:rPr lang="en-GB" sz="2000" dirty="0">
                <a:solidFill>
                  <a:schemeClr val="tx1">
                    <a:lumMod val="65000"/>
                    <a:lumOff val="35000"/>
                  </a:schemeClr>
                </a:solidFill>
              </a:rPr>
              <a:t>You should make sure that people with sufficient skills, knowledge and experience are employed to perform the task, or, if they are being trained, that they work under the supervision of somebody competent to do it. Training often takes place on the job, it does not always take place in a classroom. </a:t>
            </a:r>
          </a:p>
          <a:p>
            <a:endParaRPr lang="en-GB" sz="2000" dirty="0">
              <a:solidFill>
                <a:schemeClr val="tx1">
                  <a:lumMod val="65000"/>
                  <a:lumOff val="35000"/>
                </a:schemeClr>
              </a:solidFill>
            </a:endParaRPr>
          </a:p>
          <a:p>
            <a:r>
              <a:rPr lang="en-GB" sz="2000" dirty="0">
                <a:solidFill>
                  <a:schemeClr val="tx1">
                    <a:lumMod val="65000"/>
                    <a:lumOff val="35000"/>
                  </a:schemeClr>
                </a:solidFill>
              </a:rPr>
              <a:t>In the case of low-risk, short duration tasks (short duration means tasks that take less than 30 minutes) involving ladders, competence requirements may be no more than making sure employees receive instruction on how to use the equipment safely (</a:t>
            </a:r>
            <a:r>
              <a:rPr lang="en-GB" sz="2000" dirty="0" err="1">
                <a:solidFill>
                  <a:schemeClr val="tx1">
                    <a:lumMod val="65000"/>
                    <a:lumOff val="35000"/>
                  </a:schemeClr>
                </a:solidFill>
              </a:rPr>
              <a:t>eg</a:t>
            </a:r>
            <a:r>
              <a:rPr lang="en-GB" sz="2000" dirty="0">
                <a:solidFill>
                  <a:schemeClr val="tx1">
                    <a:lumMod val="65000"/>
                    <a:lumOff val="35000"/>
                  </a:schemeClr>
                </a:solidFill>
              </a:rPr>
              <a:t> how to tie a ladder properly) and appropriate training. </a:t>
            </a:r>
          </a:p>
          <a:p>
            <a:endParaRPr lang="en-GB" sz="2000" dirty="0">
              <a:solidFill>
                <a:schemeClr val="tx1">
                  <a:lumMod val="65000"/>
                  <a:lumOff val="35000"/>
                </a:schemeClr>
              </a:solidFill>
            </a:endParaRPr>
          </a:p>
          <a:p>
            <a:r>
              <a:rPr lang="en-GB" sz="2000" dirty="0">
                <a:solidFill>
                  <a:schemeClr val="tx1">
                    <a:lumMod val="65000"/>
                    <a:lumOff val="35000"/>
                  </a:schemeClr>
                </a:solidFill>
              </a:rPr>
              <a:t>When a more technical level of competence is required, existing training and certification schemes drawn up by the Ladder Association is one way to help demonstrate competence. </a:t>
            </a:r>
            <a:endParaRPr lang="en-US" sz="2000" dirty="0">
              <a:solidFill>
                <a:schemeClr val="tx1">
                  <a:lumMod val="65000"/>
                  <a:lumOff val="35000"/>
                </a:schemeClr>
              </a:solidFill>
              <a:latin typeface="Arial" charset="0"/>
            </a:endParaRP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sp>
        <p:nvSpPr>
          <p:cNvPr id="6" name="AutoShape 4" descr="data:image/jpeg;base64,/9j/4AAQSkZJRgABAQAAAQABAAD/2wCEAAkGBxMQEBQUEA8WFhUWGBYaFRcXFhgXFxcZGhQWGRgXFhgaHyggGBwlJxcYITIhMSosLi4uGR8zODMtNygtLisBCgoKDg0OGxAQGi0kICQvLC8vLCw3LCwsLCwsLCwsLCwsLCwsLCwsLCwsLCwsLCwsLCwsLCwsLCwsLCwsLCwsLP/AABEIAOgA2QMBEQACEQEDEQH/xAAcAAEAAgIDAQAAAAAAAAAAAAAABgcEBQIDCAH/xABNEAABAwIBBgkJBQYEAwkAAAABAAIDBBEFEhMhMVTRBgcVF0FRkZKTFiIyUmFxgaHSFDRVc7IzQnKxs8EjU2LDJDW0JWNkdIKiwuLw/8QAGgEBAAMBAQEAAAAAAAAAAAAAAAIDBAEFBv/EADMRAAIBAgUCBAUDBAMBAAAAAAABAgMRBBITFFEhMTJBUmEFFTNxgSKh8CNCscGR0fE0/9oADAMBAAIRAxEAPwC8UAQBAEAQBAEAQBAEAQBAEAQBAEAQBAEAQBAEAQBAEAQBAEAQBAEAQBAEAQBAEAQBAEAQBAEAQBAEAQBAEAQBAEAQBAEAQBAEAQBAEAQGnw/GTNUPjbH5rb+dfoGi5HtK0ToqEFJvqUQrOU3FLobhZy8IDpnqWR2y3tbfVcgX7VJRcuyIuSXdnaDfSFEkfUAQBAEAQBAEAQBAEAQBAEAQBAEAQBAEAQBAEBg43VZqB7gdNrN950Df8FbRhmmkV1ZZYNmFwTpMiDKI0yafgNDd/wAVZip5p24K8NC0L8meMTizgjy/ON7aDY2vcA6jqPYqtKWXNboW6kc2W/UyKmcRsc9x0NBJ+ChGLk7IlKSirsi1GzPmSqnF2tuI2dZ6AB06wPaSt03ktTh+TFBZ71JfgkOEUxigjY7WBp9hOkj4XWSrJSm2jVSi4wSZmKssCAIAgCAIAgCAIAgCAIAgCAIAgCAIAgCAwcbq8zA9wNjazf4joG/4K2jDNNIrqzywbMHAKh7oBbKe43Jc8nJbp0C59L3Dp6QrK8YqfCK6MpOHLMDhNlufFCZC4uIJFgGi5yRYDT16yVbh7JOdirEXbUbm8n/dhjNvNGWR+6waNB6CbWHxPQsy9b/jNL9C/iNNgjBNVvkA8yMZLB0DWBb4An4rRWeSko+b7meis1Ry8kd/DCoOSyJut50+4EWHxJHYo4WPVyfkSxUuiivM2WH4aI2MDnZWQPN0WaD0m3Sfb2WVM6mZtrzLYU8qSfkZDnkvDRqbpd8dTf79nWoWsrk73djvUSQQBAEAQBAEAQBAEAQBAEAQBAEAQBAEAQEP4RRPfUMizpflEWFgAwONhoGuwvpXoUGlBytb/Zgrpuaje5LYow1oa0aAAB8Fgbu7s3JWVkRUTh1dJK70YgT3QGgD2kk2963ZWqKiu7MWZOs5PyNrVvMNLJI79o8XPsc7Q1o9jRYfBUQSnUUV2X8/cvk3Cm5PuxwYpxHTBx0ZV3E+zo+QCYiWapYYeOWnc1dW8yV8OUNHmlo9mki/tNrq6KUaMrFMm5Vlcks09jks0v6uhvtd1D+fQsaj5vsa3LyXc5wRZAte51k9JJ1lcbuzqVjsXDoQBAEAQBAEAQBAEAQBAEAQBAEAQBAEAQEPpappqaipkP8Ahwte8m17BosLDp0NJW+aapRgu7MVN5qrm/IM4xqKRrszK4uAFrxvAu5wa0EkdJOrp0qtYOon+pFrxMLfpOngxAZZjc+aLPf7XAktv8bn4K/EyUYfsZsPFykbPhpL/hxs9ZxPYP8A7BUYRfqbLsW/0pHHHeEFNRxxCokyYiQ3QC7KLW3yLDo6z7h0qNOlObbiuv8AOv8A0WSnGKSfb+dDT1fDvCZnNc+Z2U3UQyRvT0kK2OHxEE0l/grlUoyd2ycU8TWt8wAA6dHT7T1+9Ym231NSSXY1XCLhTTYeYxVSFucysizXOvk5N9Q0ekFZSoTqXyrsQnVjDxGn5zsN2h3hv3K3ZVuCG5p8mdhfDvD6l4ZHVND3aGh4LLnqBcACfYoTw1WKu0SjWhLomSGaQMaXO1NBJ9wFyqUr9C0iA4z8N/z3eG/ctWyrcFG5p8nJnGbhpP3gj3xvt/Jc2dbgbmnySXDMShqYxJTytkYf3mm4v1HqPsWecJQdpKxcpJq6NZwg4XUtA9rKmQtc5uU2zHO0Xt0BWU6E6ivFEJ1Yw8Rq+c7Df893hv3K3ZVuCG5p8nbScY2HyyMjZO4ue5rGjNv0uc4NAvbRpIUZYOqldo6sRTbsmbbhDwkp6AMNS8tDyQ2zS65AudWpV0qM6nhJzqRh4jSc52G/57vDfuV2yrcFe5p8nfR8YuGyuDRVhpOrLa5g7xFgoywlZeR1Yim/MlTXAi4NwdRWYuPqAIAgCAIAgOmskyY3OHQCfkpQV5JEZOybIbBEOSqzSAXxytGUQBfNEC5OrWt1Vt1or+dzJQsqUmynKOqYyenjZ50bJWOc7UZX5QGXboAvZo6tOslek10bZj88qPQ+A4UaZrg5wLnEG46gNA/mvEr1dRqx6dGlprqZtXRxygCRgdbSL9CqjOUfCyyUIy7oprjtqwamngYAGwxk2GgAyOHR7mDtXq/D08rk/MwYxpWiiAVdE6NsZeNErMtv8OU5v/xK2xmpN28jJKLjZno7gNiH2jDqaQm7jG1rj/qYMlx7WkrwcRHLVkvc9ilK8EyAcfXpUXuqP9lbvh3934/2Zcb2X5IbwG4JcqSyMFRms20Ovm8u9za1sptlqxGI0Una9zNQo6l+pq+EODvoqmSCQglhHnDQHAgEOA6NatpVFUgpIhUg6crF18A8adWYO50jsp8bZYnkm5OSy7ST0nJc1ePiKahWsuz6np0Z56dygSbC/sXuHk2uyccL+Lt+H0oqBUiVt2hwzeQW5Wo+k64vYdGtY6GMVSeS1jVVwuSOZM48UuMvp8RZHlHNz3Y9vRlWux3vBFvc4pjaalTv5oYSo1LLybbj0+90/wCS7+oqvh3hf3J43uiM8D+B0uJ5zMyMZm8m+XfTlX1WHsWmviI0bXXcoo0HUv1JdhHFPVQ1MErqiEiOWJ5Ay7kMe1xA0a9CyTx8JRas+qNMMI4yTuZ3Hx+xpP45P0BR+HeKR3G+FFfcCeDPKdQ6HP5qzC/KyMvU5otbKb62u/Qt2IraUc1rmShS1JWuY3CrAX4fVOgkcHEAEOAsHNcNBt0dIt7FKjVVWGZHK1J05WLg4mcRdNhxY8k5mRzGk6fNs1wHuGVZeVjoKNW68z0MLNyp9fInqxGkIAgCAIAgPjm3FjqKAjOP4PFBQVhY03zE9rm9v8J2rqWqFaU6kU+UUaMYRdjz1h37aL8yP9bV7c/Czy6fiR6sXzR7YQHmnh9iH2jEqqS9xnC1v8MYDBbu3+K+gw0MtKKPIxEs1Rm/4zcJ+z0+GaNVNm3fxMEbvmXuVGEnmlP7l2KjaMSXcR2I5dJNCTpikuB/pkFx82vWX4hC01Lkuwcrwtwazj69Ki91R/sq34b/AHfj/ZDG9l+TE4ivvVT+U39al8R8MSOC7s0/HALYrJ7Y4j/7VbgfoleM8ZK+J8/9l1o/7yT/AKdizY76sf55mjC/SZTr/RPu/svVPOXc9BcZ7b4JN7oP60a8PCfXX5/wz1cT9J/gpjgY4jEaS3+dH+petiPpS+x51D6iJlx6fe6f8l39RZPh3gf3NON7oivBThdPhuc+ztYc5k5WWCfRva1iOtaa2HjVtm8jPSrunexNeCfGVWVVdBBI2IMkdZ2S1wNslx0HK9iyVsHThTclfoaqWJlOaiZfHx+xpPzJP0BQ+HeKR3G+FFf8COE3JlQ6bM527CzJy8jWWm98k+qt+Ioasct7GOjV03e1zqx3FJsVrTJkAPkyWsYHABoA0Ny3WHWbm2tKcI0Kdjs5utPoXjxd8HXYfRNjkIMjyXyZOkAm1gD02AAuvHxNbVqXXY9OjT042JOs5aEAQBAEAQBAajhf/wAvq/8Ay839Jyso/Uj90Rn4WeasO/bRfmR/ravoZ+FnjU/Ej1Yvmj2zBxyuFPTTTHVHG9/daTb5KdOOaSjyRk7Js8uCQl2U7Sb3N+k3ub+9fR26WR4mb9VyScK+Gs2IxxxzRRNEbsppYHA+jk20k6Nyz0cNGk20y6riHUVmjc8S2IZvEHRE6Jo3Ae1zPOHyylVj4Xp34LcHK0mjccfXpUXuqP8AZVXw7+78f7LMb2X5MTiK+9VP5Tf1qXxHwxI4LuzR8bUwdistj6LY2n3hgP8AdXYJWoorxb/qEy4oYiMKrHEaHSS2+EEY/wD3xWTHP+tH+eZowv0mU0/0T7v7L1jzl3L/AONOUNwWQE6XZgD2nOMNuwHsXiYNf11+T1cR9JlPcB4svEqQD/NYezT/AGXqYh2pS+x5+HV6iJfx6fe6f8l39RZfh3gf3NGN7o48T+A01YKn7TTslyM3k5Qva+Ve3YF3HVZwtldhhIRkndFnUXA6hgkbJFRxsew3a4DSDa1x2rzpYipJWcjaqcU7pEJ4+P2NJ+ZJ+gLZ8O8UjLjfCiIcVeDw1la6OpjD2CJzgCSNIcwA6COsrTjKkoQvF+ZnwsVKVmjX8YOCx0WISwxD/DsxzATcgOaLi516b/Cysw1R1Kak+5HEQUJ9C2OJuvdLhoa8k5qRzGk6fN0OA9wyre6y8zHQUavTzN+Flmpk6WM0BAEAQBAEAQGp4WtJoKsAEkwTWAFyTm3aAOlWUfqR+6Iz8LPNgw2fZ5fDfuX0GeHKPG058GVk1v8A4rtmUf6Xt+xP+r7k7M8zeDWQ5srpJZnMsQ9z8nOFxvfTazfmsVovFX6WSNd5aHuRbgPwfdPiEDJ6d+aLiX5THBpDWONiSOkgBacRWUabcX1M1Ck3NZkWZw44D0bMPnfTUbWysaHNLAS7Q4EgDpuLrzsPiajqJSl0NtWjHI7IqvgvHPTVtPLmJQGSsJ/w3+iTku6OolelWcZ03G6MNGMozTsT7jypnyGjzcb32E98lpda+Ztew0LH8Pklmu+P9mrGRbtYrrDHV1MXGnbURlws4sY8Ei97alunpT8VmZIasO1znQ8G66sl8ynlc9xu58gcBcnS573/ADOk+9JVqVNd0I0ak32L5wjAxQ4b9nacotjflED0nuaS4ge8/wAl4k6upVzM9SMMkMp515Lnt93l8N+5e9qR5R5GnPg2VfLiFUGtm+1Shvotc2QgG1rhtrX9qriqMOsbInLVn0dywOKngPNDN9rq4zHkgiGN1sokixkcP3Ra4AOnST1Xw4zExkskPya8NQcXmkYnHbSSSVdOY4nuAidfJa51vP6bBTwEkou78zmMi21ZFfQ0tUy+RHUNvryWyNv77a1ucqb7tfsZFGouyZmYe2sz0V/tVs5He5mtbLbr9ihLTyvt+xOGpmVyyuPGmfJFS5uNzrPkvktLreYNdl5/w+SUpXZrxcW4qxoeJmjkZiDy+J7RmX6XMc0emzpIV+OlF0+j8ynCRan1Rj8b+HSuxMubE9zXRR2LWOI0ZQIuBr0LuBnFUrN+YxcJOfREu4lCWUs0b2Oa8S5RDmlt2uaACLjT6JHwWbH9ZprgvwitCzLGWA1BAEAQBAEAQBAEAQBAEAQBAEAQBAEAQBAEAQBAEAQBAEAQBAEAQBAEAQBAYuKSlkErmmxbG8g9RDSQVKCvJI4+x5/bxi4lb72e4z6V7ezo8HlbqpyfecXEtrPcZ9KbOjwN1U5HOLiW1nuM+lNnR4G6qcjnFxLaz3GfSmzo8DdVORzi4ltZ7jPpTZ0eBuqnI5xcS2s9xn0ps6PA3VTkc4uJbWe4z6U2dHgbqpyOcXEtrPcZ9KbOjwN1U5HOLiW1nuM+lNnR4G6qcjnFxLaz3GfSmzo8DdVORzi4ltZ7jPpTZ0eBuqnI5xcS2s9xn0ps6PA3VTkc4uJbWe4z6U2dHgbqpyOcXEtrPcZ9KbOjwN1U5HOLiW1nuM+lNnR4G6qcjnFxLaz3GfSmzo8DdVORzi4ltZ7jPpTZ0eBuqnI5xcS2s9xn0ps6PA3VTkc4uJbWe4z6U2dHgbqpyTvik4T1VbPUNqZy8MYwtGS0WJc4E6AFixtGFOKyo14WrKd8xZy881hAEAQBAEAQGJizC6nmDRcmN4A6yWGwUoeJHJdmecG8Ea633KXsG9e/r0+Tx3RnwffJGu2KXsG9NenyNGfA8ka7Ypewb016fI0Z8DyRrtil7BvTXp8jRnwPJGu2KXsG9NenyNGfA8ka7Ypewb016fI0Z8DyRrtil7BvTXp8jRnwPJGu2KXsG9NenyNGfA8ka7Ypewb016fI0Z8DyRrtil7BvTXp8jRnwPJGu2KXsG9NenyNGfA8ka7Ypewb016fI0Z8DyRrtil7BvTXp8jRnwPJGu2KXsG9NenyNGfA8ka7Ypewb016fI0Z8DyRrtil7BvTXp8jRnwPJGu2KXsG9NenyNGfA8ka7Ypewb016fI0Z8DyRrtil7BvTXp8jRnwWHxNYLUU09QZ4Hxh0bA0utpIc64GlYcfUjKKys2YSDje5ay8w2hAEAQBAEAQHxwuLIDB5Kb6zvluVuqyvTQ5Kb6zvluTVY00OSm+s75bk1WNNDkpvrO+W5NVjTQ5Kb6zvluTVY00OSm+s75bk1WNNDkpvrO+W5NVjTQ5Kb6zvluTVY00OSm+s75bk1WNNDkpvrO+W5NVjTQ5Kb6zvluTVY00OSm+s75bk1WNNDkpvrO+W5NVjTQ5Kb6zvluTVY00OSm+s75bk1WNNDkpvrO+W5NVjTQ5Kb6zvluTVY00OSm+s75bk1WNNDkpvrO+W5NVjTR30tII72JN+tRlNyJRikZCgSCAIAgCAIAgPj3AAkmwGkk6gOsoDXcv0m2QeKzerNKfpZHPHkcv0m2QeKzeuaU+GM8eRy/SbZB4rN6aU/SxnjyOX6TbIPFZvTSnwxnjyOX6TbIPFZvTSn6WM8eRy/SbZB4rN6aU/SxnjyOX6TbIPFZvTSnwxnjyOX6TbIPFZvTSn6WM8eRy/SbZB4rN6aU+GM8eRy/SbZB4rN6aU/SxnjyOX6TbIPFZvTSnwxnjyOX6TbIPFZvTSnwxnjyOX6TbIPFZvTSn6WM8eRy/SbZB4rN6aU+GM8eRy/SbZB4rN6aU/SxnjyOX6TbIPFZvTSn6WM8eRy/SbZB4rN6aU/SxnjyOX6TbIPFZvTSnwxnjyOX6TbIPFZvTSnwxnjyZFHiUMxIhnjkI0kMe1xA6zY6FxwlHujqkn2MpROhAEAQBAEAQGFjX3af8qT9BUoeJfc5Lszyu0aF9KeG31PtkOCyAWQCyAWQXFkAsguLIBZALIBZALIBZALILiyAWQCyAWQFncRA/4iq/Lj/W5ed8R8MTfgvMuZeSbwgCAIAgCAIDor4c5FIy9spjm312u0i6lF2aZx9inBxWN213gj616+8fB523XI5rW7a7wR9abx8HNvHkc1rdtd4I+tN4+Bt48jmtbtrvCH1pvHwNvHkc1rdtd4Q+tN4+Bt48jmtbtrvBH1pvHwd28eRzWt213hD603j4ObdcjmtbtrvCH1pvHwNvHkc1rdtd4I+tN4+Bt48jmtbtrvBH1pvHwNuuRzWt213hD603j4G3jyOa1u2u8IfWm8fA28eRzWt213gj603j4G3XI5rW7a7wh9abx8HdvHkc1rdtd4I+tN4+Dm3jyOa1u2u8IfWm8fB3bx5HNa3bXeEPrTePg5t48jmtbtrvCH1pvHwNvHkc1rdtd4Q+tN4+Du3jyS/i54IDD5ZnioMmW1rbFgbazib+kb61kxdfUSVjRh6ahexO1hNQQBAEAQBAEAQHHNj1R2Lt2csM2OodiXYsM2OodiXYsM2PVHYl2LDNjqHYl2LDNj1R2JdiyGbHUOxLsWGbHUOxLsWGbHqjsS7Fhmx6o7EuxYZseqOxLsWGbHqjsS7Fhmx6o7EuxYZsdQ7EuxYZsdQ7EuxYZsdQ7EuxYZseqOxLsWGbHqjsS7Fhmx1DsS7Fj6GgaguXOn1AEAQBAEAQBAdNXPm43vIvkNc63XYE2+S7FXdjjdkVsOOaDY5e8xeh8ul6kZN5Dgc8sGxy95m9Pl0vUhvIcDnlg2OXvMT5dL1IbyHA55YNjl7zN6fLpepDeQ4HPLBscveZvT5dL1IbyHA55YNjl7zN6fLpepDeQ4HPLBscveZvT5dL1IbyHA55YNjl7zN6fLpepDeQ4HPLBscveZvT5dL1IbyHA55YNjl7zN6fLpepDeQ4HPLBscveYny6XqQ3kOBzywbHL3mb0+XS9SG8hwOeWDY5e8zeny6XqQ3kOBzywbHL3mb0+XS9SG8hwOeWDY5e8zeny6XqQ3kOBzywbHL3mb0+XS9SG8hwOeWDY5e8zeny6XqQ3kOBzywbHL3mb0+XS9SG8hwOeWDY5e8zeny6XqQ3kOCRcC+HMeJySMjgfHm2tcS4tN7kiwt7lnr4Z0Um33LqVZVOxLVmLggCAIAgCAIDDxr7tN+VJ+gqUPEvucl2Z5WbqX0p4T7n1AEAXAF0BAEAQBAEAQBAEAQBAEAQBAEBZ/ER94qvy4/1uXm/EfDE34LzLlXlG8IAgCAIAgCA4TRhzXNIBBBBB1EEWsV1OzOMiI4E034fT9xq2bqXqZn0fYeRNN+H0/cam5l6mNH2HkTTfh9P3GpuX6mNH2HkTTfh9P3GpuX6mNH2HkTTfh9P3GpuX6mNH2HkTTfh9P3GpuX6mNH2HkTTfh9P3GpuX6mNH2HkTTfh9P3GpuZepjR9h5E034fT9xqbmXqY0fYeRNN+H0/cam6l6mNH2HkTTfh9P3GpuZepjR9h5E034fT9xqbmXqY0fYeRNN+H0/cam5fqY0fYeRNN+H0/cam5l6mNH2HkTTfh9P3GpuZepjR9h5E034fT9xqbmXqY0fYeRNN+H0/cam5l6mNH2HkTTfh9P3GpupepjR9h5E034fT9xqbl+pjR9jbcH8AipXPdFTRxFwAJY0AkAk2Nveqa1VzSu7llOGU3aoLQgCAIAgCAIAgOD5mjQXAe8gLtmDmuA6papjDZ0jWnqLgD811Js5c7AVw6dUtUxhs6RrT1FwB+a6k2cudoK4dOuWpYw2fI1pOoFwH811Js5c7Ab6lw6dc1Sxnpva2+q7gP5rqTfYXOxpuLg6FwHFkrXanA+4grtgfXyBvpOA95suWAa8EXBBHWNSA4faWeu3vBdszl0chK0i4cLddxbtSx0+seHaiD7jdcB1y1TGGzpGtPUXAH5rqTZy53Arh04NmaTYOBPUCF2zAZK06nA+4gpYHNcAQBAEAQBAEAQFAcOGursRxCRr/Np2DR1tYY4yB/6nOK9rDtU6cFyebWTnOTT7FwcB8SNThtPLrdmw138TLsd82leXiIZKrRupSzQTKTwyOnrKirGJ1BjnflCB7ychkuU64kPQ0eaLaBa/sXrzzU4x0ldef2MEcspS1H1Lm4C4VNR0WblnbPYuMTmkkZJFw256L37V5WInGc7pWN9KLjGzdymMKjp62er5SqDHO++ZfITkNlynXEh6GjzRbQLX9i9WeanGOmrrz+xgjlnKWo7MubgVhstDQ5E07Zg3KdG5pJGRa4AJ+K8qvONSpdKxvpxcY2buVPwawluLnEKiqe9z2Rl7DlHQ52WRo9UZIAbqsvSq1HQyRiYqcdVycia8SWLPkpJopHlwhc0suSSGPaTkj2Atdb3rJj6aU015l+Fm3Gz8iIcG8K5brK59S57nBj3RAOtZxcRGBfQGiwFtXWtVWpt4RUSmEdWUmywuKvDK2kppIq5haA8GEF7H2aWjKAyXGwBGr2lYcZOnOSlD8mnDxnGNpET4lz/wAfWfwn+qVpx/04/wA8ijC+KRlcauVWYlR0LH5JLS4noBeSB2CM95RwdqdKVRksR+uagjP4l6zPYdLA46WPcB7GyNB/nlqGPjlqqRLCu8LEA4U8E20NfT0jZ3vEohu8gAjLlMZsAbaLXW6jX1Kbm12v/gzVKWWoo37lm13BxuHYHWQtldICyV+U4AHzmjRo9y86NZ1a8ZNcGt08lJoweJufIw2d5/dke4/CNp/sp45XqpEcK/6dyD8HMJGKx4lVVbnOliizjDf98tkdp9gyAANVitlWei4Qh2bM9OOpnlInvEpib5qKSORxdmpLMJJJDXNysm56Ab9qxY+CjUTXmacLNyh1K/4H15p8Za/TkOnfE89AzsjmNv1abH4LbWgpULe1/wDgzUm1WZKeJr79iF+jJ/qyrPjvpw/nki7DeKX3LbXmGwIAgCAIAgCAx8QqhDDJI70Y2Ocfc1pJ/kpRjmaSON2Vzz7wair54a19LTNlZM0tqHEsBbfKecjKeDfzr6AdQXt1XSi4qTtbsebT1JKTiu5PuJHEsujmiGkxPymj2SC4+bXLFj4WmpcmjCSvC3BF8axfDsRZVvnpvsdXG0mMtdlGaTzgWPAaATcNBOvzib6CtNOnVpOKi80X+yKpyp1L5lZolfEnLL9gmysosbIc0Dq9AFzW+y/zJWXHqOorfkuwjeTqRPGsWw7EY6qSam+x1Ubbx5LsozyeddrmhoBNw0EnT5176CtVOnVpOKi80X+yKZyp1E8ys0SviYzsmHTteTm8tzYr9F2DKDf9Nz23WXH5VVTX5LsLmdPqQ/gJisWHtxKKpfkPMZY1pBu57M40sHtu4LViIOrkcSijJU8ykSniMoXCmqZCCGyPa1p68hpuR8X2+BWf4hJZ0uC3Bx/S3yRvgDi8eGVVc2pfm3Bj2tuDpex5s3VrOsdavxNN1YQcepXRkqcpKRPOKnHqqvhmkqnBwD2tjIaGgkNu/Vr1tWPGUoU5JRNOHnKavIivEv8Af6z+E/1StGP+nEowvika6uraqpx+aWgibLLEXBjXFobkxgROPnOaNBcenpVkYwhh0qjsn/6Rk5yrNw8jN4pqiSnxWop52ZD5GvymAizZGOyrCxItZz+noUcalKipx8juGbjUcZHPjQ/57Re6l/6p65hP/nl+f8Ha/wBeJYvD7/ldX+S/+SwYb6sfuaqvgZE+J6DOYXUM9eSRvbG0f3WrHO1VMowqvTsQzgRi0dFT4nDUuyJXwljGkG7nhsrCz33c359S14iDqShKPa//AEUUpKCnGRM+Iykc2jmkI82SSzT1hjbEj43HwKyfEJJzS4RowkWoXZCsEozNHjGT6UeTM22u8U8r9HwBWqcrOn79P+UVRV1M33EXIXVNY4m5LIifeXyEqr4grRijuDd7tlxLyjcEAQBAEAQBAddTTtkY5kjA5jhZzXC4IOsEHWF1Np3QaudFBhkNO0tggjja43c1jA0E2tcgDSuynKTvJ3IqKj0SOGHYNT0xJp6aKIuADjGxrLgagbDTrK7KpOXidwopdkYtbwWopnmSWihc8m5cWNu49bj+98VKNepFWUmcdODd2jZ01OyJgZGxrGNFmtaA1oHUANAVbbbuySSXRGsrOC1FM8yS0ULnk3LjG27j1u9b4qyNepFWUmRdODd2jaU8DI2BkbGsa0Wa1oDWgdQA0BVttu7JJW6I12IcGqOoflz0kT39LnMBJ956VONapFWi2RlTjJ3aNjTwNjYGRsaxrRZrWgNaB1ADQFBtt3ZJK3RGuxHg3SVD8uekie/1nMBcbarnWVONacVaLZGVOMurRsKWmZEwMiY1jG6GtaA1o9wGpQbbd2SSS6IxqDBqenc50FNHG53pFjGtJ030kDSpSqTkrSdziil2R8osFpoHmSGmije64c5jGtcQTc3IFzcgFJVJyVmwoRTukG4LTCbPCmiE175zIbl3IsTlWvq0JqTy5b9Blje9up9q8Gp5pGyS00T5G2yXuY1zm5Jym2cRcWOlI1JxVk+gcYt3aMmpp2SscyRgcxws5rgCCD0EHWFFNp3R1q/c6sPw6GnaWwQsjaTchjQ0E9dh06F2U5Sd5O4UVHojDr+DNHO/OTUcL3nW5zG3PR5x6fipxrVIqykyLpwbu0bKCFsbQyNga1os1rQA0DqAGgBVttu7JJW6IxKTBqeEvMVNEwyC0haxoLxpNnWHnaz2qTqSla77HFFLshh2DU9MSaemiiLgA4xsa24F7A2GnWUlUnPxO4UUuyM9QJBAEAQBAEAQBAEAQBAEAQBAEAQBAEAQBAEAQBAEAQBAEAQBAEAQBAEAQBAEAQBAEAQBAEAQBAEAQBAEAQBAEAQBAEAQBAEAQBAEAQBAEAQBAEAQBAEAQBAEAQBAEAQBAEAQBAEAQBAEAQBAEAQH/9k="/>
          <p:cNvSpPr>
            <a:spLocks noChangeAspect="1" noChangeArrowheads="1"/>
          </p:cNvSpPr>
          <p:nvPr/>
        </p:nvSpPr>
        <p:spPr bwMode="auto">
          <a:xfrm>
            <a:off x="2672864" y="1576760"/>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0" name="Picture 6" descr="The Ladder Associ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4160" y="5178324"/>
            <a:ext cx="769595" cy="850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9046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Short Duration Work?</a:t>
            </a:r>
          </a:p>
        </p:txBody>
      </p:sp>
      <p:sp>
        <p:nvSpPr>
          <p:cNvPr id="3" name="Content Placeholder 2"/>
          <p:cNvSpPr>
            <a:spLocks noGrp="1"/>
          </p:cNvSpPr>
          <p:nvPr>
            <p:ph idx="1"/>
          </p:nvPr>
        </p:nvSpPr>
        <p:spPr>
          <a:xfrm>
            <a:off x="3788586" y="1123837"/>
            <a:ext cx="4117164" cy="4492124"/>
          </a:xfrm>
        </p:spPr>
        <p:txBody>
          <a:bodyPr/>
          <a:lstStyle/>
          <a:p>
            <a:pPr marL="0" indent="0">
              <a:buNone/>
            </a:pPr>
            <a:r>
              <a:rPr lang="en-GB" dirty="0"/>
              <a:t>As a guide, if your task would require staying up a leaning ladder or stepladder for more than 30 minutes at a time, it is recommended that you consider alternative equipment.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4634" y="1532966"/>
            <a:ext cx="3938766" cy="481404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spTree>
    <p:extLst>
      <p:ext uri="{BB962C8B-B14F-4D97-AF65-F5344CB8AC3E}">
        <p14:creationId xmlns:p14="http://schemas.microsoft.com/office/powerpoint/2010/main" val="4212625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Low Risk?</a:t>
            </a:r>
          </a:p>
        </p:txBody>
      </p:sp>
      <p:sp>
        <p:nvSpPr>
          <p:cNvPr id="3" name="Content Placeholder 2"/>
          <p:cNvSpPr>
            <a:spLocks noGrp="1"/>
          </p:cNvSpPr>
          <p:nvPr>
            <p:ph idx="1"/>
          </p:nvPr>
        </p:nvSpPr>
        <p:spPr>
          <a:xfrm>
            <a:off x="3828926" y="744633"/>
            <a:ext cx="7547285" cy="2894609"/>
          </a:xfrm>
        </p:spPr>
        <p:txBody>
          <a:bodyPr/>
          <a:lstStyle/>
          <a:p>
            <a:pPr marL="0" indent="0">
              <a:buNone/>
            </a:pPr>
            <a:r>
              <a:rPr lang="en-GB" dirty="0"/>
              <a:t>The guidance from the HSE leaves this to your judgment but do allude to examples such as ‘Starting a Screw’, ‘Hanging Wallpaper’, ‘Installing a Smoke Detector’ etc.</a:t>
            </a:r>
          </a:p>
          <a:p>
            <a:pPr marL="0" indent="0">
              <a:buNone/>
            </a:pPr>
            <a:endParaRPr lang="en-GB" sz="1800" dirty="0"/>
          </a:p>
          <a:p>
            <a:pPr marL="0" indent="0">
              <a:buNone/>
            </a:pPr>
            <a:r>
              <a:rPr lang="en-GB" dirty="0"/>
              <a:t>Using these examples should provide an idea of what you may define as Low risk.</a:t>
            </a:r>
          </a:p>
          <a:p>
            <a:pPr marL="0" indent="0">
              <a:buNone/>
            </a:pPr>
            <a:endParaRPr lang="en-GB" dirty="0"/>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976" t="7063" r="3174" b="4468"/>
          <a:stretch/>
        </p:blipFill>
        <p:spPr bwMode="auto">
          <a:xfrm>
            <a:off x="4819026" y="2901138"/>
            <a:ext cx="5567083" cy="28238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08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psdgraphics.com/file/cracked-floor-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4857" b="7550"/>
          <a:stretch/>
        </p:blipFill>
        <p:spPr bwMode="auto">
          <a:xfrm>
            <a:off x="7133266" y="3686425"/>
            <a:ext cx="4573881" cy="300483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You should only use ladders and steps in situations where they can be used safely.</a:t>
            </a:r>
          </a:p>
        </p:txBody>
      </p:sp>
      <p:sp>
        <p:nvSpPr>
          <p:cNvPr id="3" name="Content Placeholder 2"/>
          <p:cNvSpPr>
            <a:spLocks noGrp="1"/>
          </p:cNvSpPr>
          <p:nvPr>
            <p:ph idx="1"/>
          </p:nvPr>
        </p:nvSpPr>
        <p:spPr>
          <a:xfrm>
            <a:off x="3788585" y="1123837"/>
            <a:ext cx="6689363" cy="4492124"/>
          </a:xfrm>
        </p:spPr>
        <p:txBody>
          <a:bodyPr>
            <a:normAutofit/>
          </a:bodyPr>
          <a:lstStyle/>
          <a:p>
            <a:pPr marL="0" indent="0">
              <a:buNone/>
            </a:pPr>
            <a:r>
              <a:rPr lang="en-GB" dirty="0"/>
              <a:t>Ladders and steps needs to be </a:t>
            </a:r>
          </a:p>
          <a:p>
            <a:pPr lvl="1"/>
            <a:r>
              <a:rPr lang="en-GB" sz="2000" dirty="0"/>
              <a:t>Level</a:t>
            </a:r>
          </a:p>
          <a:p>
            <a:pPr lvl="1"/>
            <a:r>
              <a:rPr lang="en-GB" sz="2000" dirty="0"/>
              <a:t>Stable</a:t>
            </a:r>
          </a:p>
          <a:p>
            <a:pPr lvl="1"/>
            <a:r>
              <a:rPr lang="en-GB" sz="2000" dirty="0"/>
              <a:t>Ladders need to be secured (where it is reasonably practicable to do so). </a:t>
            </a:r>
          </a:p>
          <a:p>
            <a:pPr lvl="1"/>
            <a:endParaRPr lang="en-GB" sz="2000" dirty="0"/>
          </a:p>
          <a:p>
            <a:pPr marL="0" indent="0">
              <a:buNone/>
            </a:pPr>
            <a:r>
              <a:rPr lang="en-GB" sz="2200" dirty="0"/>
              <a:t>You can source ladders or accessories that can help make your ladder meet these requirements</a:t>
            </a:r>
          </a:p>
          <a:p>
            <a:pPr marL="0" indent="0">
              <a:buNone/>
            </a:pPr>
            <a:endParaRPr lang="en-GB" sz="2200" dirty="0"/>
          </a:p>
          <a:p>
            <a:pPr lvl="1"/>
            <a:r>
              <a:rPr lang="en-GB" sz="2000" dirty="0"/>
              <a:t>Check all four stepladder feet are in contact with the ground and the steps are level</a:t>
            </a:r>
          </a:p>
          <a:p>
            <a:pPr lvl="1"/>
            <a:endParaRPr lang="en-GB" dirty="0"/>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spTree>
    <p:extLst>
      <p:ext uri="{BB962C8B-B14F-4D97-AF65-F5344CB8AC3E}">
        <p14:creationId xmlns:p14="http://schemas.microsoft.com/office/powerpoint/2010/main" val="2170131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 Use Checks</a:t>
            </a:r>
          </a:p>
        </p:txBody>
      </p:sp>
      <p:sp>
        <p:nvSpPr>
          <p:cNvPr id="3" name="Content Placeholder 2"/>
          <p:cNvSpPr>
            <a:spLocks noGrp="1"/>
          </p:cNvSpPr>
          <p:nvPr>
            <p:ph idx="1"/>
          </p:nvPr>
        </p:nvSpPr>
        <p:spPr/>
        <p:txBody>
          <a:bodyPr>
            <a:normAutofit fontScale="92500" lnSpcReduction="10000"/>
          </a:bodyPr>
          <a:lstStyle/>
          <a:p>
            <a:pPr marL="0" lvl="0" indent="0">
              <a:buNone/>
            </a:pPr>
            <a:r>
              <a:rPr lang="en-GB" dirty="0"/>
              <a:t>At the beginning of the working day the user should make the following checks or after something has changed (</a:t>
            </a:r>
            <a:r>
              <a:rPr lang="en-GB" dirty="0" err="1"/>
              <a:t>eg</a:t>
            </a:r>
            <a:r>
              <a:rPr lang="en-GB" dirty="0"/>
              <a:t> a ladder has been dropped or moved from a dirty area to a clean area).</a:t>
            </a:r>
            <a:endParaRPr lang="en-GB" b="1" dirty="0"/>
          </a:p>
          <a:p>
            <a:r>
              <a:rPr lang="en-GB" b="1" dirty="0"/>
              <a:t>Check the stiles </a:t>
            </a:r>
            <a:r>
              <a:rPr lang="en-GB" dirty="0"/>
              <a:t>– make sure they are not bent or damaged</a:t>
            </a:r>
          </a:p>
          <a:p>
            <a:r>
              <a:rPr lang="en-GB" b="1" dirty="0"/>
              <a:t>Check the feet </a:t>
            </a:r>
            <a:r>
              <a:rPr lang="en-GB" dirty="0"/>
              <a:t>– if they are missing, worn, damaged or dirty (</a:t>
            </a:r>
            <a:r>
              <a:rPr lang="en-GB" dirty="0" err="1"/>
              <a:t>eg</a:t>
            </a:r>
            <a:r>
              <a:rPr lang="en-GB" dirty="0"/>
              <a:t> soil, chippings or embedded stones) the ladder could slip. </a:t>
            </a:r>
          </a:p>
          <a:p>
            <a:r>
              <a:rPr lang="en-GB" b="1" dirty="0"/>
              <a:t>Check the rungs </a:t>
            </a:r>
            <a:r>
              <a:rPr lang="en-GB" dirty="0"/>
              <a:t>– if they are bent, worn, missing or loose the ladder could fail. </a:t>
            </a:r>
          </a:p>
          <a:p>
            <a:r>
              <a:rPr lang="en-GB" b="1" dirty="0"/>
              <a:t>Check any locking mechanisms </a:t>
            </a:r>
            <a:r>
              <a:rPr lang="en-GB" dirty="0"/>
              <a:t>– if they are bent or the fixings are worn or damaged the ladder could collapse. Ensure any locking bars are engaged. </a:t>
            </a:r>
          </a:p>
          <a:p>
            <a:r>
              <a:rPr lang="en-GB" b="1" dirty="0"/>
              <a:t>Check the stepladder platform </a:t>
            </a:r>
            <a:r>
              <a:rPr lang="en-GB" dirty="0"/>
              <a:t>– if it is split or buckled the ladder could become unstable or collapse. </a:t>
            </a:r>
          </a:p>
          <a:p>
            <a:r>
              <a:rPr lang="en-GB" b="1" dirty="0"/>
              <a:t>Check the steps or treads on stepladders </a:t>
            </a:r>
            <a:r>
              <a:rPr lang="en-GB" dirty="0"/>
              <a:t>– if they are contaminated they could be slippery; if the fixings are loose on steps, they could collapse. </a:t>
            </a:r>
          </a:p>
        </p:txBody>
      </p:sp>
    </p:spTree>
    <p:extLst>
      <p:ext uri="{BB962C8B-B14F-4D97-AF65-F5344CB8AC3E}">
        <p14:creationId xmlns:p14="http://schemas.microsoft.com/office/powerpoint/2010/main" val="523003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healthandsafetycentre.org/i/publications/StartSafe/ladder/Tip4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3411" t="18982" r="1068" b="946"/>
          <a:stretch/>
        </p:blipFill>
        <p:spPr bwMode="auto">
          <a:xfrm>
            <a:off x="6683188" y="456259"/>
            <a:ext cx="5284694" cy="61327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latin typeface="Arial" charset="0"/>
              </a:rPr>
              <a:t>Leaning Ladders</a:t>
            </a:r>
            <a:br>
              <a:rPr lang="en-US" dirty="0">
                <a:latin typeface="Arial" charset="0"/>
              </a:rPr>
            </a:br>
            <a:br>
              <a:rPr lang="en-US" dirty="0">
                <a:latin typeface="Arial" charset="0"/>
              </a:rPr>
            </a:br>
            <a:r>
              <a:rPr lang="en-US" dirty="0">
                <a:latin typeface="Arial" charset="0"/>
              </a:rPr>
              <a:t>Setting up.</a:t>
            </a:r>
            <a:br>
              <a:rPr lang="en-US" dirty="0">
                <a:latin typeface="Arial" charset="0"/>
              </a:rPr>
            </a:br>
            <a:endParaRPr lang="en-GB" dirty="0"/>
          </a:p>
        </p:txBody>
      </p:sp>
      <p:sp>
        <p:nvSpPr>
          <p:cNvPr id="5" name="Rectangle 4"/>
          <p:cNvSpPr/>
          <p:nvPr/>
        </p:nvSpPr>
        <p:spPr>
          <a:xfrm>
            <a:off x="3784898" y="837464"/>
            <a:ext cx="3221020" cy="4401205"/>
          </a:xfrm>
          <a:prstGeom prst="rect">
            <a:avLst/>
          </a:prstGeom>
        </p:spPr>
        <p:txBody>
          <a:bodyPr wrap="square">
            <a:spAutoFit/>
          </a:bodyPr>
          <a:lstStyle/>
          <a:p>
            <a:pPr marL="342900" indent="-342900">
              <a:buClr>
                <a:srgbClr val="00B0F0"/>
              </a:buClr>
              <a:buFont typeface="Arial" panose="020B0604020202020204" pitchFamily="34" charset="0"/>
              <a:buChar char="•"/>
            </a:pPr>
            <a:r>
              <a:rPr lang="en-GB" sz="2000" dirty="0">
                <a:solidFill>
                  <a:schemeClr val="tx1">
                    <a:lumMod val="65000"/>
                    <a:lumOff val="35000"/>
                  </a:schemeClr>
                </a:solidFill>
              </a:rPr>
              <a:t>Don’t overload it – consider workers’ weight, equipment &amp; materials</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Don’t try to move or extend ladders while standing on the rungs </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Don’t work off the top three rungs</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Don’t stand ladders on moveable objects</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Don’t work within 6 m horizontally of any overhead power line</a:t>
            </a:r>
          </a:p>
          <a:p>
            <a:pPr>
              <a:buClr>
                <a:srgbClr val="00B0F0"/>
              </a:buClr>
            </a:pPr>
            <a:endParaRPr lang="en-US" sz="2000" dirty="0">
              <a:solidFill>
                <a:schemeClr val="tx1">
                  <a:lumMod val="65000"/>
                  <a:lumOff val="35000"/>
                </a:schemeClr>
              </a:solidFill>
              <a:latin typeface="Arial" charset="0"/>
            </a:endParaRPr>
          </a:p>
        </p:txBody>
      </p:sp>
      <p:sp>
        <p:nvSpPr>
          <p:cNvPr id="3" name="Rectangle 2"/>
          <p:cNvSpPr/>
          <p:nvPr/>
        </p:nvSpPr>
        <p:spPr>
          <a:xfrm>
            <a:off x="10421471" y="5943600"/>
            <a:ext cx="1452282" cy="6454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 Image courtesy of </a:t>
            </a:r>
            <a:r>
              <a:rPr lang="en-GB" sz="1200" dirty="0" err="1">
                <a:solidFill>
                  <a:schemeClr val="tx1">
                    <a:lumMod val="50000"/>
                    <a:lumOff val="50000"/>
                  </a:schemeClr>
                </a:solidFill>
              </a:rPr>
              <a:t>WorkSafeBC</a:t>
            </a:r>
            <a:r>
              <a:rPr lang="en-GB" sz="1200" dirty="0">
                <a:solidFill>
                  <a:schemeClr val="tx1">
                    <a:lumMod val="50000"/>
                    <a:lumOff val="50000"/>
                  </a:schemeClr>
                </a:solidFill>
              </a:rPr>
              <a:t> Canada</a:t>
            </a:r>
          </a:p>
        </p:txBody>
      </p:sp>
    </p:spTree>
    <p:extLst>
      <p:ext uri="{BB962C8B-B14F-4D97-AF65-F5344CB8AC3E}">
        <p14:creationId xmlns:p14="http://schemas.microsoft.com/office/powerpoint/2010/main" val="574631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Leaning Ladders</a:t>
            </a:r>
            <a:br>
              <a:rPr lang="en-US" dirty="0">
                <a:latin typeface="Arial" charset="0"/>
              </a:rPr>
            </a:br>
            <a:br>
              <a:rPr lang="en-US" dirty="0">
                <a:latin typeface="Arial" charset="0"/>
              </a:rPr>
            </a:br>
            <a:r>
              <a:rPr lang="en-US" dirty="0">
                <a:latin typeface="Arial" charset="0"/>
              </a:rPr>
              <a:t>Setting up</a:t>
            </a:r>
            <a:br>
              <a:rPr lang="en-US" dirty="0">
                <a:latin typeface="Arial" charset="0"/>
              </a:rPr>
            </a:br>
            <a:endParaRPr lang="en-GB" dirty="0"/>
          </a:p>
        </p:txBody>
      </p:sp>
      <p:sp>
        <p:nvSpPr>
          <p:cNvPr id="5" name="Rectangle 4"/>
          <p:cNvSpPr/>
          <p:nvPr/>
        </p:nvSpPr>
        <p:spPr>
          <a:xfrm>
            <a:off x="3784898" y="837464"/>
            <a:ext cx="2777267" cy="4093428"/>
          </a:xfrm>
          <a:prstGeom prst="rect">
            <a:avLst/>
          </a:prstGeom>
        </p:spPr>
        <p:txBody>
          <a:bodyPr wrap="square">
            <a:spAutoFit/>
          </a:bodyPr>
          <a:lstStyle/>
          <a:p>
            <a:pPr marL="342900" indent="-342900">
              <a:buClr>
                <a:srgbClr val="00B0F0"/>
              </a:buClr>
              <a:buFont typeface="Arial" panose="020B0604020202020204" pitchFamily="34" charset="0"/>
              <a:buChar char="•"/>
            </a:pPr>
            <a:r>
              <a:rPr lang="en-GB" sz="2000" dirty="0">
                <a:solidFill>
                  <a:schemeClr val="tx1">
                    <a:lumMod val="65000"/>
                    <a:lumOff val="35000"/>
                  </a:schemeClr>
                </a:solidFill>
              </a:rPr>
              <a:t>Make sure the ladder angle is at 75°</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Tie the ladder to a suitable point, making sure both stiles are tied</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Where this is not practical, secure with an effective ladder stability device, ‘footing’ is the last resort.</a:t>
            </a:r>
          </a:p>
          <a:p>
            <a:pPr marL="342900" indent="-342900">
              <a:buClr>
                <a:srgbClr val="00B0F0"/>
              </a:buClr>
              <a:buFont typeface="Arial" panose="020B0604020202020204" pitchFamily="34" charset="0"/>
              <a:buChar char="•"/>
            </a:pPr>
            <a:endParaRPr lang="en-GB" sz="2000" dirty="0">
              <a:solidFill>
                <a:schemeClr val="tx1">
                  <a:lumMod val="65000"/>
                  <a:lumOff val="35000"/>
                </a:schemeClr>
              </a:solidFill>
            </a:endParaRP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 Image courtesy of </a:t>
            </a:r>
            <a:r>
              <a:rPr lang="en-GB" sz="1200" dirty="0" err="1">
                <a:solidFill>
                  <a:schemeClr val="tx1">
                    <a:lumMod val="50000"/>
                    <a:lumOff val="50000"/>
                  </a:schemeClr>
                </a:solidFill>
              </a:rPr>
              <a:t>WorkSafeBC</a:t>
            </a:r>
            <a:r>
              <a:rPr lang="en-GB" sz="1200" dirty="0">
                <a:solidFill>
                  <a:schemeClr val="tx1">
                    <a:lumMod val="50000"/>
                    <a:lumOff val="50000"/>
                  </a:schemeClr>
                </a:solidFill>
              </a:rPr>
              <a:t> Canada</a:t>
            </a:r>
          </a:p>
        </p:txBody>
      </p:sp>
      <p:grpSp>
        <p:nvGrpSpPr>
          <p:cNvPr id="9" name="Group 8"/>
          <p:cNvGrpSpPr/>
          <p:nvPr/>
        </p:nvGrpSpPr>
        <p:grpSpPr>
          <a:xfrm>
            <a:off x="6696635" y="649488"/>
            <a:ext cx="5109882" cy="6021047"/>
            <a:chOff x="6898343" y="819385"/>
            <a:chExt cx="4773704" cy="5712650"/>
          </a:xfrm>
        </p:grpSpPr>
        <p:grpSp>
          <p:nvGrpSpPr>
            <p:cNvPr id="7" name="Group 6"/>
            <p:cNvGrpSpPr/>
            <p:nvPr/>
          </p:nvGrpSpPr>
          <p:grpSpPr>
            <a:xfrm>
              <a:off x="6898343" y="819385"/>
              <a:ext cx="4531658" cy="5574151"/>
              <a:chOff x="6898343" y="819385"/>
              <a:chExt cx="4531658" cy="5574151"/>
            </a:xfrm>
          </p:grpSpPr>
          <p:pic>
            <p:nvPicPr>
              <p:cNvPr id="3" name="Picture 2"/>
              <p:cNvPicPr>
                <a:picLocks noChangeAspect="1"/>
              </p:cNvPicPr>
              <p:nvPr/>
            </p:nvPicPr>
            <p:blipFill rotWithShape="1">
              <a:blip r:embed="rId2"/>
              <a:srcRect l="31321" t="16646" r="32052" b="11270"/>
              <a:stretch/>
            </p:blipFill>
            <p:spPr>
              <a:xfrm>
                <a:off x="6898343" y="819385"/>
                <a:ext cx="4531658" cy="5574151"/>
              </a:xfrm>
              <a:prstGeom prst="rect">
                <a:avLst/>
              </a:prstGeom>
            </p:spPr>
          </p:pic>
          <p:sp>
            <p:nvSpPr>
              <p:cNvPr id="6" name="Rectangle 5"/>
              <p:cNvSpPr/>
              <p:nvPr/>
            </p:nvSpPr>
            <p:spPr>
              <a:xfrm>
                <a:off x="10287000" y="1801906"/>
                <a:ext cx="470647" cy="147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10112188" y="5943600"/>
              <a:ext cx="1559859" cy="5884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59187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Leaning Ladders</a:t>
            </a:r>
            <a:br>
              <a:rPr lang="en-US" dirty="0">
                <a:latin typeface="Arial" charset="0"/>
              </a:rPr>
            </a:br>
            <a:br>
              <a:rPr lang="en-US" dirty="0">
                <a:latin typeface="Arial" charset="0"/>
              </a:rPr>
            </a:br>
            <a:r>
              <a:rPr lang="en-US" dirty="0">
                <a:latin typeface="Arial" charset="0"/>
              </a:rPr>
              <a:t>Climbing</a:t>
            </a:r>
            <a:br>
              <a:rPr lang="en-US" dirty="0">
                <a:latin typeface="Arial" charset="0"/>
              </a:rPr>
            </a:br>
            <a:endParaRPr lang="en-GB" dirty="0"/>
          </a:p>
        </p:txBody>
      </p:sp>
      <p:sp>
        <p:nvSpPr>
          <p:cNvPr id="5" name="Rectangle 4"/>
          <p:cNvSpPr/>
          <p:nvPr/>
        </p:nvSpPr>
        <p:spPr>
          <a:xfrm>
            <a:off x="3784898" y="837464"/>
            <a:ext cx="3234467" cy="4708981"/>
          </a:xfrm>
          <a:prstGeom prst="rect">
            <a:avLst/>
          </a:prstGeom>
        </p:spPr>
        <p:txBody>
          <a:bodyPr wrap="square">
            <a:spAutoFit/>
          </a:bodyPr>
          <a:lstStyle/>
          <a:p>
            <a:pPr marL="342900" indent="-342900">
              <a:buClr>
                <a:srgbClr val="00B0F0"/>
              </a:buClr>
              <a:buFont typeface="Arial" panose="020B0604020202020204" pitchFamily="34" charset="0"/>
              <a:buChar char="•"/>
            </a:pPr>
            <a:r>
              <a:rPr lang="en-GB" sz="2000" dirty="0">
                <a:solidFill>
                  <a:schemeClr val="tx1">
                    <a:lumMod val="65000"/>
                    <a:lumOff val="35000"/>
                  </a:schemeClr>
                </a:solidFill>
              </a:rPr>
              <a:t>Always grip the ladder and face the ladder rungs while climbing or descending</a:t>
            </a:r>
          </a:p>
          <a:p>
            <a:pPr marL="342900" lvl="0" indent="-342900">
              <a:buClr>
                <a:srgbClr val="00B0F0"/>
              </a:buClr>
              <a:buFont typeface="Arial" panose="020B0604020202020204" pitchFamily="34" charset="0"/>
              <a:buChar char="•"/>
            </a:pPr>
            <a:r>
              <a:rPr lang="en-GB" sz="2000" dirty="0">
                <a:solidFill>
                  <a:schemeClr val="tx1">
                    <a:lumMod val="65000"/>
                    <a:lumOff val="35000"/>
                  </a:schemeClr>
                </a:solidFill>
              </a:rPr>
              <a:t>Avoid holding items when climbing (consider using a tool belt)</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Maintain three points of contact when climbing (this means a hand and two feet) </a:t>
            </a:r>
          </a:p>
          <a:p>
            <a:pPr marL="342900" indent="-342900">
              <a:buClr>
                <a:srgbClr val="00B0F0"/>
              </a:buClr>
              <a:buFont typeface="Arial" panose="020B0604020202020204" pitchFamily="34" charset="0"/>
              <a:buChar char="•"/>
            </a:pPr>
            <a:r>
              <a:rPr lang="en-GB" sz="2000" dirty="0">
                <a:solidFill>
                  <a:schemeClr val="tx1">
                    <a:lumMod val="65000"/>
                    <a:lumOff val="35000"/>
                  </a:schemeClr>
                </a:solidFill>
              </a:rPr>
              <a:t>Do not rest a ladder against weak upper surfaces (</a:t>
            </a:r>
            <a:r>
              <a:rPr lang="en-GB" sz="2000" dirty="0" err="1">
                <a:solidFill>
                  <a:schemeClr val="tx1">
                    <a:lumMod val="65000"/>
                    <a:lumOff val="35000"/>
                  </a:schemeClr>
                </a:solidFill>
              </a:rPr>
              <a:t>eg</a:t>
            </a:r>
            <a:r>
              <a:rPr lang="en-GB" sz="2000" dirty="0">
                <a:solidFill>
                  <a:schemeClr val="tx1">
                    <a:lumMod val="65000"/>
                    <a:lumOff val="35000"/>
                  </a:schemeClr>
                </a:solidFill>
              </a:rPr>
              <a:t> glazing or plastic gutters)</a:t>
            </a:r>
            <a:endParaRPr lang="en-US" sz="2000" dirty="0">
              <a:solidFill>
                <a:schemeClr val="tx1">
                  <a:lumMod val="65000"/>
                  <a:lumOff val="35000"/>
                </a:schemeClr>
              </a:solidFill>
              <a:latin typeface="Arial" charset="0"/>
            </a:endParaRP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 Image courtesy of </a:t>
            </a:r>
            <a:r>
              <a:rPr lang="en-GB" sz="1200" dirty="0" err="1">
                <a:solidFill>
                  <a:schemeClr val="tx1">
                    <a:lumMod val="50000"/>
                    <a:lumOff val="50000"/>
                  </a:schemeClr>
                </a:solidFill>
              </a:rPr>
              <a:t>WorkSafeBC</a:t>
            </a:r>
            <a:r>
              <a:rPr lang="en-GB" sz="1200" dirty="0">
                <a:solidFill>
                  <a:schemeClr val="tx1">
                    <a:lumMod val="50000"/>
                    <a:lumOff val="50000"/>
                  </a:schemeClr>
                </a:solidFill>
              </a:rPr>
              <a:t> Canada</a:t>
            </a:r>
          </a:p>
        </p:txBody>
      </p:sp>
      <p:grpSp>
        <p:nvGrpSpPr>
          <p:cNvPr id="11" name="Group 10"/>
          <p:cNvGrpSpPr/>
          <p:nvPr/>
        </p:nvGrpSpPr>
        <p:grpSpPr>
          <a:xfrm>
            <a:off x="7019365" y="666173"/>
            <a:ext cx="4652682" cy="5532921"/>
            <a:chOff x="7019365" y="666173"/>
            <a:chExt cx="4652682" cy="5532921"/>
          </a:xfrm>
        </p:grpSpPr>
        <p:pic>
          <p:nvPicPr>
            <p:cNvPr id="1026" name="Picture 2" descr="http://healthandsafetycentre.org/i/publications/StartSafe/ladder/Tip2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2744" t="16533" r="1411" b="1135"/>
            <a:stretch/>
          </p:blipFill>
          <p:spPr bwMode="auto">
            <a:xfrm>
              <a:off x="7019365" y="666173"/>
              <a:ext cx="4652682" cy="5532921"/>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0260106" y="5725020"/>
              <a:ext cx="1411941" cy="4740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705916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latin typeface="Arial" charset="0"/>
              </a:rPr>
            </a:br>
            <a:r>
              <a:rPr lang="en-US" dirty="0">
                <a:latin typeface="Arial" charset="0"/>
              </a:rPr>
              <a:t>Three points of contact other than a brief period.</a:t>
            </a:r>
            <a:br>
              <a:rPr lang="en-US" dirty="0">
                <a:latin typeface="Arial" charset="0"/>
              </a:rPr>
            </a:br>
            <a:endParaRPr lang="en-GB" dirty="0"/>
          </a:p>
        </p:txBody>
      </p:sp>
      <p:sp>
        <p:nvSpPr>
          <p:cNvPr id="5" name="Rectangle 4"/>
          <p:cNvSpPr/>
          <p:nvPr/>
        </p:nvSpPr>
        <p:spPr>
          <a:xfrm>
            <a:off x="3784898" y="837464"/>
            <a:ext cx="7456843" cy="2554545"/>
          </a:xfrm>
          <a:prstGeom prst="rect">
            <a:avLst/>
          </a:prstGeom>
        </p:spPr>
        <p:txBody>
          <a:bodyPr wrap="square">
            <a:spAutoFit/>
          </a:bodyPr>
          <a:lstStyle/>
          <a:p>
            <a:pPr lvl="0"/>
            <a:r>
              <a:rPr lang="en-GB" sz="2000" dirty="0">
                <a:solidFill>
                  <a:schemeClr val="tx1">
                    <a:lumMod val="65000"/>
                    <a:lumOff val="35000"/>
                  </a:schemeClr>
                </a:solidFill>
              </a:rPr>
              <a:t>Maintain three points of contact wherever possible at the work position. </a:t>
            </a:r>
          </a:p>
          <a:p>
            <a:pPr lvl="0"/>
            <a:endParaRPr lang="en-GB" sz="2000" dirty="0">
              <a:solidFill>
                <a:schemeClr val="tx1">
                  <a:lumMod val="65000"/>
                  <a:lumOff val="35000"/>
                </a:schemeClr>
              </a:solidFill>
            </a:endParaRPr>
          </a:p>
          <a:p>
            <a:pPr lvl="0"/>
            <a:r>
              <a:rPr lang="en-GB" sz="2000" dirty="0">
                <a:solidFill>
                  <a:schemeClr val="tx1">
                    <a:lumMod val="65000"/>
                    <a:lumOff val="35000"/>
                  </a:schemeClr>
                </a:solidFill>
              </a:rPr>
              <a:t>Where you cannot maintain a handhold, other than for a brief period (e.g. to hold a nail while starting to knock it in, starting a screw etc.), you will need to take other measures to prevent a fall or reduce the consequences if one happened.</a:t>
            </a:r>
          </a:p>
          <a:p>
            <a:pPr lvl="0"/>
            <a:endParaRPr lang="en-GB" sz="2000" dirty="0">
              <a:solidFill>
                <a:schemeClr val="tx1">
                  <a:lumMod val="65000"/>
                  <a:lumOff val="35000"/>
                </a:schemeClr>
              </a:solidFill>
              <a:latin typeface="Arial" charset="0"/>
            </a:endParaRP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pic>
        <p:nvPicPr>
          <p:cNvPr id="3074" name="Picture 2" descr="76060SP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4603" y="3130924"/>
            <a:ext cx="2667000" cy="27813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784898" y="3163646"/>
            <a:ext cx="4069568" cy="2246769"/>
          </a:xfrm>
          <a:prstGeom prst="rect">
            <a:avLst/>
          </a:prstGeom>
        </p:spPr>
        <p:txBody>
          <a:bodyPr wrap="square">
            <a:spAutoFit/>
          </a:bodyPr>
          <a:lstStyle/>
          <a:p>
            <a:pPr lvl="0"/>
            <a:r>
              <a:rPr lang="en-GB" sz="2000" b="1" dirty="0">
                <a:solidFill>
                  <a:schemeClr val="tx1">
                    <a:lumMod val="65000"/>
                    <a:lumOff val="35000"/>
                  </a:schemeClr>
                </a:solidFill>
              </a:rPr>
              <a:t>A work positioning belt with a short lanyard may be appropriate if the ladder is suitably secured. </a:t>
            </a:r>
          </a:p>
          <a:p>
            <a:pPr lvl="0"/>
            <a:endParaRPr lang="en-GB" sz="2000" b="1" dirty="0">
              <a:solidFill>
                <a:schemeClr val="tx1">
                  <a:lumMod val="65000"/>
                  <a:lumOff val="35000"/>
                </a:schemeClr>
              </a:solidFill>
            </a:endParaRPr>
          </a:p>
          <a:p>
            <a:pPr lvl="0"/>
            <a:r>
              <a:rPr lang="en-GB" sz="2000" b="1" dirty="0">
                <a:solidFill>
                  <a:schemeClr val="tx1">
                    <a:lumMod val="65000"/>
                    <a:lumOff val="35000"/>
                  </a:schemeClr>
                </a:solidFill>
              </a:rPr>
              <a:t>Working through the ladder with your body resting against may help in preventing a fall.</a:t>
            </a:r>
            <a:endParaRPr lang="en-US" sz="2000" b="1" dirty="0">
              <a:solidFill>
                <a:schemeClr val="tx1">
                  <a:lumMod val="65000"/>
                  <a:lumOff val="35000"/>
                </a:schemeClr>
              </a:solidFill>
            </a:endParaRPr>
          </a:p>
        </p:txBody>
      </p:sp>
    </p:spTree>
    <p:extLst>
      <p:ext uri="{BB962C8B-B14F-4D97-AF65-F5344CB8AC3E}">
        <p14:creationId xmlns:p14="http://schemas.microsoft.com/office/powerpoint/2010/main" val="480029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Ladder stability solutions</a:t>
            </a:r>
          </a:p>
        </p:txBody>
      </p:sp>
      <p:sp>
        <p:nvSpPr>
          <p:cNvPr id="3" name="Content Placeholder 2"/>
          <p:cNvSpPr>
            <a:spLocks noGrp="1"/>
          </p:cNvSpPr>
          <p:nvPr>
            <p:ph idx="1"/>
          </p:nvPr>
        </p:nvSpPr>
        <p:spPr>
          <a:xfrm>
            <a:off x="3775139" y="549479"/>
            <a:ext cx="7315200" cy="1579022"/>
          </a:xfrm>
        </p:spPr>
        <p:txBody>
          <a:bodyPr/>
          <a:lstStyle/>
          <a:p>
            <a:pPr marL="0" indent="0">
              <a:buNone/>
            </a:pPr>
            <a:r>
              <a:rPr lang="en-GB" dirty="0"/>
              <a:t>Ladder stability is a major root cause in accidents involving ladders. Research on leaning ladders has shown that base slip and movement at the top of the ladder are the top cause for accidents.</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HSE/GPSD ‘2009 Safety of Ladders report’</a:t>
            </a:r>
          </a:p>
        </p:txBody>
      </p:sp>
      <p:pic>
        <p:nvPicPr>
          <p:cNvPr id="5" name="Picture 4"/>
          <p:cNvPicPr>
            <a:picLocks noChangeAspect="1"/>
          </p:cNvPicPr>
          <p:nvPr/>
        </p:nvPicPr>
        <p:blipFill rotWithShape="1">
          <a:blip r:embed="rId2"/>
          <a:srcRect l="15577" t="10924" r="16449" b="18488"/>
          <a:stretch/>
        </p:blipFill>
        <p:spPr>
          <a:xfrm>
            <a:off x="3926542" y="2516751"/>
            <a:ext cx="2796988" cy="1815353"/>
          </a:xfrm>
          <a:prstGeom prst="rect">
            <a:avLst/>
          </a:prstGeom>
        </p:spPr>
      </p:pic>
      <p:sp>
        <p:nvSpPr>
          <p:cNvPr id="6" name="Content Placeholder 2"/>
          <p:cNvSpPr txBox="1">
            <a:spLocks/>
          </p:cNvSpPr>
          <p:nvPr/>
        </p:nvSpPr>
        <p:spPr>
          <a:xfrm>
            <a:off x="3845860" y="4356676"/>
            <a:ext cx="2958352"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TB Davies Pinnacle Combination  ladders have built in levelling and stability to reduce the chance of the ladder moving at the base or the top.</a:t>
            </a:r>
          </a:p>
        </p:txBody>
      </p:sp>
      <p:pic>
        <p:nvPicPr>
          <p:cNvPr id="7" name="Picture 6"/>
          <p:cNvPicPr>
            <a:picLocks noChangeAspect="1"/>
          </p:cNvPicPr>
          <p:nvPr/>
        </p:nvPicPr>
        <p:blipFill rotWithShape="1">
          <a:blip r:embed="rId3"/>
          <a:srcRect l="15608" t="17586" r="14589" b="40011"/>
          <a:stretch/>
        </p:blipFill>
        <p:spPr>
          <a:xfrm>
            <a:off x="7029327" y="2514600"/>
            <a:ext cx="4787153" cy="1817504"/>
          </a:xfrm>
          <a:prstGeom prst="rect">
            <a:avLst/>
          </a:prstGeom>
        </p:spPr>
      </p:pic>
      <p:sp>
        <p:nvSpPr>
          <p:cNvPr id="8" name="Content Placeholder 2"/>
          <p:cNvSpPr txBox="1">
            <a:spLocks/>
          </p:cNvSpPr>
          <p:nvPr/>
        </p:nvSpPr>
        <p:spPr>
          <a:xfrm>
            <a:off x="7328646" y="4356676"/>
            <a:ext cx="3496235" cy="1006144"/>
          </a:xfrm>
          <a:prstGeom prst="rect">
            <a:avLst/>
          </a:prstGeom>
        </p:spPr>
        <p:txBody>
          <a:bodyPr vert="horz" lIns="91440" tIns="45720" rIns="91440" bIns="45720" rtlCol="0" anchor="ctr">
            <a:normAutofit lnSpcReduction="100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Latest generation Little Giant Ladders have in built stabiliser and leg levelling options.</a:t>
            </a:r>
          </a:p>
          <a:p>
            <a:pPr marL="0" indent="0">
              <a:buFont typeface="Wingdings 2" pitchFamily="18" charset="2"/>
              <a:buNone/>
            </a:pPr>
            <a:r>
              <a:rPr lang="en-GB" sz="1400" dirty="0"/>
              <a:t>Splayed bases reduce the chance of the ladder moving as standard.</a:t>
            </a:r>
          </a:p>
        </p:txBody>
      </p:sp>
    </p:spTree>
    <p:extLst>
      <p:ext uri="{BB962C8B-B14F-4D97-AF65-F5344CB8AC3E}">
        <p14:creationId xmlns:p14="http://schemas.microsoft.com/office/powerpoint/2010/main" val="361277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a:t>
            </a:r>
          </a:p>
        </p:txBody>
      </p:sp>
      <p:sp>
        <p:nvSpPr>
          <p:cNvPr id="3" name="Content Placeholder 2"/>
          <p:cNvSpPr>
            <a:spLocks noGrp="1"/>
          </p:cNvSpPr>
          <p:nvPr>
            <p:ph idx="1"/>
          </p:nvPr>
        </p:nvSpPr>
        <p:spPr/>
        <p:txBody>
          <a:bodyPr/>
          <a:lstStyle/>
          <a:p>
            <a:pPr marL="0" indent="0">
              <a:buNone/>
            </a:pPr>
            <a:r>
              <a:rPr lang="en-US" altLang="en-US" dirty="0"/>
              <a:t>Falls from height are a leading cause of serious and fatal injuries in the workplace. </a:t>
            </a:r>
          </a:p>
          <a:p>
            <a:pPr marL="0" indent="0">
              <a:buNone/>
            </a:pPr>
            <a:r>
              <a:rPr lang="en-US" altLang="en-US" dirty="0"/>
              <a:t>The goals of this talk are to help you:</a:t>
            </a:r>
          </a:p>
          <a:p>
            <a:pPr lvl="1"/>
            <a:r>
              <a:rPr lang="en-US" altLang="en-US" sz="2000" dirty="0"/>
              <a:t>manage risk by educating your team on how to select and use the most appropriate piece of equipment when working at height</a:t>
            </a:r>
          </a:p>
          <a:p>
            <a:pPr lvl="1"/>
            <a:r>
              <a:rPr lang="en-US" altLang="en-US" sz="2000" dirty="0"/>
              <a:t>understand how to anticipate the risks of fall hazards in your work place</a:t>
            </a:r>
          </a:p>
          <a:p>
            <a:pPr lvl="1"/>
            <a:r>
              <a:rPr lang="en-US" altLang="en-US" sz="2000" dirty="0"/>
              <a:t>understand the Health &amp; Safety Executives short duration and low level safety requirements when working at height</a:t>
            </a:r>
          </a:p>
          <a:p>
            <a:endParaRPr lang="en-GB" dirty="0"/>
          </a:p>
        </p:txBody>
      </p:sp>
    </p:spTree>
    <p:extLst>
      <p:ext uri="{BB962C8B-B14F-4D97-AF65-F5344CB8AC3E}">
        <p14:creationId xmlns:p14="http://schemas.microsoft.com/office/powerpoint/2010/main" val="19543197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Ladder safety accessories</a:t>
            </a:r>
          </a:p>
        </p:txBody>
      </p:sp>
      <p:sp>
        <p:nvSpPr>
          <p:cNvPr id="3" name="Content Placeholder 2"/>
          <p:cNvSpPr>
            <a:spLocks noGrp="1"/>
          </p:cNvSpPr>
          <p:nvPr>
            <p:ph idx="1"/>
          </p:nvPr>
        </p:nvSpPr>
        <p:spPr>
          <a:xfrm>
            <a:off x="3775139" y="549479"/>
            <a:ext cx="7315200" cy="1579022"/>
          </a:xfrm>
        </p:spPr>
        <p:txBody>
          <a:bodyPr/>
          <a:lstStyle/>
          <a:p>
            <a:pPr marL="0" indent="0">
              <a:buNone/>
            </a:pPr>
            <a:r>
              <a:rPr lang="en-GB" dirty="0"/>
              <a:t>Ladder stability is a major root cause in accidents involving ladders. Research on leaning ladders has shown that base slip and movement at the top of the ladder are the top cause for accidents.</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HSE/GPSD ‘2009 Safety of Ladders report’</a:t>
            </a:r>
          </a:p>
        </p:txBody>
      </p:sp>
      <p:sp>
        <p:nvSpPr>
          <p:cNvPr id="6" name="Content Placeholder 2"/>
          <p:cNvSpPr txBox="1">
            <a:spLocks/>
          </p:cNvSpPr>
          <p:nvPr/>
        </p:nvSpPr>
        <p:spPr>
          <a:xfrm>
            <a:off x="3785347" y="4061964"/>
            <a:ext cx="2306171"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Little Giant Ladders have leg levelling accessories to cope with uneven ground, slopes or steps.</a:t>
            </a:r>
          </a:p>
        </p:txBody>
      </p:sp>
      <p:pic>
        <p:nvPicPr>
          <p:cNvPr id="4098" name="Picture 2" descr="Little Giant Extreme Leg Leve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417" y="2482942"/>
            <a:ext cx="1461864" cy="1461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Ladder Ba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5611" y="2482942"/>
            <a:ext cx="1461864" cy="146186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p:cNvSpPr txBox="1">
            <a:spLocks/>
          </p:cNvSpPr>
          <p:nvPr/>
        </p:nvSpPr>
        <p:spPr>
          <a:xfrm>
            <a:off x="6279653" y="4061964"/>
            <a:ext cx="2306171"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TB Davies Ladder Base reduces the risk of slip on a range of surfaces.</a:t>
            </a:r>
          </a:p>
        </p:txBody>
      </p:sp>
      <p:pic>
        <p:nvPicPr>
          <p:cNvPr id="4102" name="Picture 6" descr="Down Pipe Ladder Stand Of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5029" y="2451257"/>
            <a:ext cx="1493549" cy="1493549"/>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a:xfrm>
            <a:off x="8960099" y="4061964"/>
            <a:ext cx="2306171"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TB Davies Stand Off bracket ensures the ladder is secured against a stable surface.</a:t>
            </a:r>
          </a:p>
        </p:txBody>
      </p:sp>
    </p:spTree>
    <p:extLst>
      <p:ext uri="{BB962C8B-B14F-4D97-AF65-F5344CB8AC3E}">
        <p14:creationId xmlns:p14="http://schemas.microsoft.com/office/powerpoint/2010/main" val="1063006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595" y="748640"/>
            <a:ext cx="3590544" cy="5644896"/>
          </a:xfrm>
          <a:prstGeom prst="rect">
            <a:avLst/>
          </a:prstGeom>
        </p:spPr>
      </p:pic>
      <p:sp>
        <p:nvSpPr>
          <p:cNvPr id="2" name="Title 1"/>
          <p:cNvSpPr>
            <a:spLocks noGrp="1"/>
          </p:cNvSpPr>
          <p:nvPr>
            <p:ph type="title"/>
          </p:nvPr>
        </p:nvSpPr>
        <p:spPr/>
        <p:txBody>
          <a:bodyPr/>
          <a:lstStyle/>
          <a:p>
            <a:r>
              <a:rPr lang="en-GB" dirty="0"/>
              <a:t>What about ladders used for access? </a:t>
            </a:r>
          </a:p>
        </p:txBody>
      </p:sp>
      <p:sp>
        <p:nvSpPr>
          <p:cNvPr id="20" name="TextBox 19"/>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
        <p:nvSpPr>
          <p:cNvPr id="4" name="Content Placeholder 3"/>
          <p:cNvSpPr>
            <a:spLocks noGrp="1"/>
          </p:cNvSpPr>
          <p:nvPr>
            <p:ph idx="1"/>
          </p:nvPr>
        </p:nvSpPr>
        <p:spPr>
          <a:xfrm>
            <a:off x="3869269" y="864108"/>
            <a:ext cx="3930026" cy="5120640"/>
          </a:xfrm>
        </p:spPr>
        <p:txBody>
          <a:bodyPr/>
          <a:lstStyle/>
          <a:p>
            <a:pPr marL="0" lvl="0" indent="0">
              <a:buNone/>
            </a:pPr>
            <a:r>
              <a:rPr lang="en-GB" dirty="0"/>
              <a:t>Ladders used to access another level should be tied and extend at least 1 m (typically three clear rungs) above the landing point to provide a secure handhold. At ladder access points, a self-closing gate is recommended</a:t>
            </a:r>
          </a:p>
          <a:p>
            <a:pPr marL="0" lvl="0" indent="0">
              <a:buNone/>
            </a:pPr>
            <a:r>
              <a:rPr lang="en-GB" dirty="0"/>
              <a:t>Stepladders should not be used to access another level, unless they have been specifically designed for this. </a:t>
            </a:r>
          </a:p>
          <a:p>
            <a:endParaRPr lang="en-GB" dirty="0"/>
          </a:p>
        </p:txBody>
      </p:sp>
    </p:spTree>
    <p:extLst>
      <p:ext uri="{BB962C8B-B14F-4D97-AF65-F5344CB8AC3E}">
        <p14:creationId xmlns:p14="http://schemas.microsoft.com/office/powerpoint/2010/main" val="2961874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 Ladders</a:t>
            </a:r>
          </a:p>
        </p:txBody>
      </p:sp>
      <p:sp>
        <p:nvSpPr>
          <p:cNvPr id="20" name="TextBox 19"/>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
        <p:nvSpPr>
          <p:cNvPr id="4" name="Content Placeholder 3"/>
          <p:cNvSpPr>
            <a:spLocks noGrp="1"/>
          </p:cNvSpPr>
          <p:nvPr>
            <p:ph idx="1"/>
          </p:nvPr>
        </p:nvSpPr>
        <p:spPr/>
        <p:txBody>
          <a:bodyPr/>
          <a:lstStyle/>
          <a:p>
            <a:pPr marL="0" indent="0">
              <a:buNone/>
            </a:pPr>
            <a:r>
              <a:rPr lang="en-GB" dirty="0"/>
              <a:t>When deciding if it is safe to carry out a particular task on a stepladder where you cannot maintain a handhold (</a:t>
            </a:r>
            <a:r>
              <a:rPr lang="en-GB" dirty="0" err="1"/>
              <a:t>eg</a:t>
            </a:r>
            <a:r>
              <a:rPr lang="en-GB" dirty="0"/>
              <a:t> to put a box on a shelf, hang wallpaper, install a smoke detector on a ceiling), this needs to be justified, taking into account:</a:t>
            </a:r>
          </a:p>
          <a:p>
            <a:pPr marL="0" indent="0">
              <a:buNone/>
            </a:pPr>
            <a:endParaRPr lang="en-GB" dirty="0"/>
          </a:p>
          <a:p>
            <a:pPr lvl="1"/>
            <a:r>
              <a:rPr lang="en-GB" sz="2000" dirty="0"/>
              <a:t>The height of the task</a:t>
            </a:r>
          </a:p>
          <a:p>
            <a:pPr lvl="1"/>
            <a:r>
              <a:rPr lang="en-GB" sz="2000" dirty="0"/>
              <a:t>Whether a handhold is still available to steady yourself before and after the task</a:t>
            </a:r>
          </a:p>
          <a:p>
            <a:pPr lvl="1"/>
            <a:r>
              <a:rPr lang="en-GB" sz="2000" dirty="0"/>
              <a:t>Whether it is light work</a:t>
            </a:r>
          </a:p>
          <a:p>
            <a:pPr lvl="1"/>
            <a:r>
              <a:rPr lang="en-GB" sz="2000" dirty="0"/>
              <a:t>Whether it avoids side loading</a:t>
            </a:r>
          </a:p>
          <a:p>
            <a:pPr lvl="1"/>
            <a:r>
              <a:rPr lang="en-GB" sz="2000" dirty="0"/>
              <a:t>Whether it avoids overreaching</a:t>
            </a:r>
          </a:p>
          <a:p>
            <a:pPr lvl="1"/>
            <a:r>
              <a:rPr lang="en-GB" sz="2000" dirty="0"/>
              <a:t>Whether the stepladder can be tied (e.g. when side-on working)</a:t>
            </a:r>
          </a:p>
          <a:p>
            <a:endParaRPr lang="en-GB" dirty="0"/>
          </a:p>
        </p:txBody>
      </p:sp>
    </p:spTree>
    <p:extLst>
      <p:ext uri="{BB962C8B-B14F-4D97-AF65-F5344CB8AC3E}">
        <p14:creationId xmlns:p14="http://schemas.microsoft.com/office/powerpoint/2010/main" val="507964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a:t>
            </a:r>
            <a:br>
              <a:rPr lang="en-GB" dirty="0"/>
            </a:br>
            <a:r>
              <a:rPr lang="en-GB" dirty="0"/>
              <a:t>Ladders</a:t>
            </a:r>
            <a:br>
              <a:rPr lang="en-GB" dirty="0"/>
            </a:br>
            <a:br>
              <a:rPr lang="en-GB" dirty="0"/>
            </a:br>
            <a:r>
              <a:rPr lang="en-GB" dirty="0"/>
              <a:t>Positioning and working ‘Side on’</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HSE/GPSD ‘2009 Safety of Ladders report’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 </a:t>
            </a:r>
          </a:p>
        </p:txBody>
      </p:sp>
      <p:sp>
        <p:nvSpPr>
          <p:cNvPr id="7" name="Rectangle 6"/>
          <p:cNvSpPr/>
          <p:nvPr/>
        </p:nvSpPr>
        <p:spPr>
          <a:xfrm>
            <a:off x="8882527" y="5056503"/>
            <a:ext cx="2689412" cy="830997"/>
          </a:xfrm>
          <a:prstGeom prst="rect">
            <a:avLst/>
          </a:prstGeom>
        </p:spPr>
        <p:txBody>
          <a:bodyPr wrap="square">
            <a:spAutoFit/>
          </a:bodyPr>
          <a:lstStyle/>
          <a:p>
            <a:pPr algn="ctr"/>
            <a:r>
              <a:rPr lang="en-GB" sz="1600" b="1" dirty="0">
                <a:solidFill>
                  <a:schemeClr val="tx1">
                    <a:lumMod val="65000"/>
                    <a:lumOff val="35000"/>
                  </a:schemeClr>
                </a:solidFill>
              </a:rPr>
              <a:t>Try to position the stepladder to face the work activity and not side on. </a:t>
            </a:r>
          </a:p>
        </p:txBody>
      </p:sp>
      <p:grpSp>
        <p:nvGrpSpPr>
          <p:cNvPr id="9" name="Group 8"/>
          <p:cNvGrpSpPr/>
          <p:nvPr/>
        </p:nvGrpSpPr>
        <p:grpSpPr>
          <a:xfrm>
            <a:off x="8272632" y="871778"/>
            <a:ext cx="3521927" cy="4184725"/>
            <a:chOff x="8272632" y="871778"/>
            <a:chExt cx="3521927" cy="4184725"/>
          </a:xfrm>
        </p:grpSpPr>
        <p:grpSp>
          <p:nvGrpSpPr>
            <p:cNvPr id="6" name="Group 5"/>
            <p:cNvGrpSpPr/>
            <p:nvPr/>
          </p:nvGrpSpPr>
          <p:grpSpPr>
            <a:xfrm>
              <a:off x="8272632" y="871778"/>
              <a:ext cx="3521927" cy="4184725"/>
              <a:chOff x="8315662" y="1431236"/>
              <a:chExt cx="3521927" cy="4184725"/>
            </a:xfrm>
          </p:grpSpPr>
          <p:pic>
            <p:nvPicPr>
              <p:cNvPr id="1026" name="Picture 2" descr="http://healthandsafetycentre.org/i/publications/StartSafe/ladder/Tip3_Web.jpg"/>
              <p:cNvPicPr>
                <a:picLocks noChangeAspect="1" noChangeArrowheads="1"/>
              </p:cNvPicPr>
              <p:nvPr/>
            </p:nvPicPr>
            <p:blipFill rotWithShape="1">
              <a:blip r:embed="rId2">
                <a:extLst>
                  <a:ext uri="{28A0092B-C50C-407E-A947-70E740481C1C}">
                    <a14:useLocalDpi xmlns:a14="http://schemas.microsoft.com/office/drawing/2010/main" val="0"/>
                  </a:ext>
                </a:extLst>
              </a:blip>
              <a:srcRect l="2743" t="16336" r="1610" b="1571"/>
              <a:stretch/>
            </p:blipFill>
            <p:spPr bwMode="auto">
              <a:xfrm>
                <a:off x="8315662" y="1431236"/>
                <a:ext cx="3521927" cy="418472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0703859" y="5228216"/>
                <a:ext cx="1133730" cy="3877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Rectangle 7"/>
            <p:cNvSpPr/>
            <p:nvPr/>
          </p:nvSpPr>
          <p:spPr>
            <a:xfrm>
              <a:off x="11005073" y="2269864"/>
              <a:ext cx="139849" cy="849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tx1">
                      <a:lumMod val="65000"/>
                      <a:lumOff val="35000"/>
                    </a:schemeClr>
                  </a:solidFill>
                </a:rPr>
                <a:t>3</a:t>
              </a:r>
            </a:p>
          </p:txBody>
        </p:sp>
      </p:grpSp>
      <p:sp>
        <p:nvSpPr>
          <p:cNvPr id="3" name="Content Placeholder 2"/>
          <p:cNvSpPr>
            <a:spLocks noGrp="1"/>
          </p:cNvSpPr>
          <p:nvPr>
            <p:ph idx="1"/>
          </p:nvPr>
        </p:nvSpPr>
        <p:spPr>
          <a:xfrm>
            <a:off x="3788587" y="815464"/>
            <a:ext cx="4871320" cy="5217928"/>
          </a:xfrm>
        </p:spPr>
        <p:txBody>
          <a:bodyPr>
            <a:noAutofit/>
          </a:bodyPr>
          <a:lstStyle/>
          <a:p>
            <a:pPr marL="0" indent="0">
              <a:buNone/>
            </a:pPr>
            <a:r>
              <a:rPr lang="en-GB" dirty="0"/>
              <a:t>A study by the HSE has shown sideways tipping accounts for 40% of stepladder accidents. </a:t>
            </a:r>
          </a:p>
          <a:p>
            <a:pPr marL="0" indent="0">
              <a:buNone/>
            </a:pPr>
            <a:r>
              <a:rPr lang="en-GB" dirty="0"/>
              <a:t>However, there are occasions when a risk assessment may show it is safer to work side on, </a:t>
            </a:r>
            <a:r>
              <a:rPr lang="en-GB" dirty="0" err="1"/>
              <a:t>eg</a:t>
            </a:r>
            <a:r>
              <a:rPr lang="en-GB" dirty="0"/>
              <a:t> in a retail stock room when you can’t engage the stepladder locks to work face on because of space restraints in narrow aisles, but you can fully lock it to work side on. </a:t>
            </a:r>
          </a:p>
          <a:p>
            <a:pPr marL="0" lvl="0" indent="0">
              <a:buNone/>
            </a:pPr>
            <a:r>
              <a:rPr lang="en-GB" dirty="0"/>
              <a:t>Try to avoid work that imposes a side loading, such as side-on drilling through solid materials (e.g. bricks or concrete) </a:t>
            </a:r>
          </a:p>
          <a:p>
            <a:pPr marL="0" indent="0">
              <a:buNone/>
            </a:pPr>
            <a:r>
              <a:rPr lang="en-GB" dirty="0"/>
              <a:t>Where side-on loadings cannot be avoided, you should prevent the steps from tipping over. If you cannot secure the step you need to consider using a more suitable type of access equipment such as a podium step.</a:t>
            </a:r>
          </a:p>
        </p:txBody>
      </p:sp>
    </p:spTree>
    <p:extLst>
      <p:ext uri="{BB962C8B-B14F-4D97-AF65-F5344CB8AC3E}">
        <p14:creationId xmlns:p14="http://schemas.microsoft.com/office/powerpoint/2010/main" val="6779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Step</a:t>
            </a:r>
            <a:br>
              <a:rPr lang="en-GB" dirty="0"/>
            </a:br>
            <a:r>
              <a:rPr lang="en-GB" dirty="0"/>
              <a:t>Ladder Stability</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HSE/GPSD ‘2009 Safety of Ladders report’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
        <p:nvSpPr>
          <p:cNvPr id="5" name="Rectangle 4"/>
          <p:cNvSpPr/>
          <p:nvPr/>
        </p:nvSpPr>
        <p:spPr>
          <a:xfrm>
            <a:off x="3806463" y="1847268"/>
            <a:ext cx="4790638" cy="2862322"/>
          </a:xfrm>
          <a:prstGeom prst="rect">
            <a:avLst/>
          </a:prstGeom>
        </p:spPr>
        <p:txBody>
          <a:bodyPr wrap="square">
            <a:spAutoFit/>
          </a:bodyPr>
          <a:lstStyle/>
          <a:p>
            <a:pPr marL="285750" lvl="0" indent="-285750">
              <a:buClr>
                <a:srgbClr val="00B0F0"/>
              </a:buClr>
              <a:buFont typeface="Arial" panose="020B0604020202020204" pitchFamily="34" charset="0"/>
              <a:buChar char="•"/>
            </a:pPr>
            <a:r>
              <a:rPr lang="en-GB" sz="2000" dirty="0">
                <a:solidFill>
                  <a:schemeClr val="tx1">
                    <a:lumMod val="65000"/>
                    <a:lumOff val="35000"/>
                  </a:schemeClr>
                </a:solidFill>
              </a:rPr>
              <a:t>Check all four stepladder feet are in contact with the ground and the steps are level. Some step ladders may have stability solutions built in to help adjust the step on uneven ground surfaces</a:t>
            </a:r>
          </a:p>
          <a:p>
            <a:pPr marL="285750" lvl="0" indent="-285750">
              <a:buClr>
                <a:srgbClr val="00B0F0"/>
              </a:buClr>
              <a:buFont typeface="Arial" panose="020B0604020202020204" pitchFamily="34" charset="0"/>
              <a:buChar char="•"/>
            </a:pPr>
            <a:r>
              <a:rPr lang="en-GB" sz="2000" dirty="0">
                <a:solidFill>
                  <a:schemeClr val="tx1">
                    <a:lumMod val="65000"/>
                    <a:lumOff val="35000"/>
                  </a:schemeClr>
                </a:solidFill>
              </a:rPr>
              <a:t>Only carry light materials and tools and consider a tool belt or a steps with a built in work tray.</a:t>
            </a:r>
          </a:p>
          <a:p>
            <a:pPr marL="285750" indent="-285750">
              <a:buClr>
                <a:srgbClr val="00B0F0"/>
              </a:buClr>
              <a:buFont typeface="Arial" panose="020B0604020202020204" pitchFamily="34" charset="0"/>
              <a:buChar char="•"/>
            </a:pPr>
            <a:r>
              <a:rPr lang="en-GB" sz="2000" dirty="0">
                <a:solidFill>
                  <a:schemeClr val="tx1">
                    <a:lumMod val="65000"/>
                    <a:lumOff val="35000"/>
                  </a:schemeClr>
                </a:solidFill>
              </a:rPr>
              <a:t>Don’t overreach</a:t>
            </a:r>
          </a:p>
        </p:txBody>
      </p:sp>
      <p:sp>
        <p:nvSpPr>
          <p:cNvPr id="7" name="Content Placeholder 2"/>
          <p:cNvSpPr txBox="1">
            <a:spLocks/>
          </p:cNvSpPr>
          <p:nvPr/>
        </p:nvSpPr>
        <p:spPr>
          <a:xfrm>
            <a:off x="8728520" y="3945528"/>
            <a:ext cx="2306171"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lgn="ctr">
              <a:buFont typeface="Wingdings 2" pitchFamily="18" charset="2"/>
              <a:buNone/>
            </a:pPr>
            <a:r>
              <a:rPr lang="en-GB" sz="1400" dirty="0"/>
              <a:t>Little Giant Select Steps can work on stairs and adjust to different heights reducing the risk of overreaching.</a:t>
            </a:r>
          </a:p>
        </p:txBody>
      </p:sp>
      <p:pic>
        <p:nvPicPr>
          <p:cNvPr id="1026" name="Picture 2" descr="http://www.finehomebuilding.com/CMS/uploadedimages/Fine_Homebuilding/Articles/224/021224030-2_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2871" y="1847268"/>
            <a:ext cx="2017470" cy="20174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887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Can I stand on the Platform of a Platform Step?</a:t>
            </a:r>
          </a:p>
        </p:txBody>
      </p:sp>
      <p:sp>
        <p:nvSpPr>
          <p:cNvPr id="3" name="Content Placeholder 2"/>
          <p:cNvSpPr>
            <a:spLocks noGrp="1"/>
          </p:cNvSpPr>
          <p:nvPr>
            <p:ph idx="1"/>
          </p:nvPr>
        </p:nvSpPr>
        <p:spPr>
          <a:xfrm>
            <a:off x="3761692" y="733872"/>
            <a:ext cx="7315200" cy="2923728"/>
          </a:xfrm>
        </p:spPr>
        <p:txBody>
          <a:bodyPr/>
          <a:lstStyle/>
          <a:p>
            <a:pPr marL="0" indent="0">
              <a:buNone/>
            </a:pPr>
            <a:r>
              <a:rPr lang="en-GB" dirty="0"/>
              <a:t>Don’t stand and work on the top three steps (including a step forming the very top of the stepladder) unless there is a suitable handhold.</a:t>
            </a:r>
          </a:p>
          <a:p>
            <a:pPr marL="0" indent="0">
              <a:buNone/>
            </a:pPr>
            <a:endParaRPr lang="en-GB" dirty="0"/>
          </a:p>
          <a:p>
            <a:pPr marL="0" indent="0">
              <a:buNone/>
            </a:pPr>
            <a:endParaRPr lang="en-GB" dirty="0"/>
          </a:p>
          <a:p>
            <a:pPr marL="0" indent="0">
              <a:buNone/>
            </a:pPr>
            <a:endParaRPr lang="en-GB" dirty="0"/>
          </a:p>
        </p:txBody>
      </p:sp>
      <p:grpSp>
        <p:nvGrpSpPr>
          <p:cNvPr id="9" name="Group 8"/>
          <p:cNvGrpSpPr/>
          <p:nvPr/>
        </p:nvGrpSpPr>
        <p:grpSpPr>
          <a:xfrm>
            <a:off x="3640668" y="2254974"/>
            <a:ext cx="2947482" cy="2947482"/>
            <a:chOff x="3640668" y="2416338"/>
            <a:chExt cx="2947482" cy="2947482"/>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0668" y="2416338"/>
              <a:ext cx="2947482" cy="294748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flipH="1">
              <a:off x="5593976" y="3657600"/>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grpSp>
      <p:sp>
        <p:nvSpPr>
          <p:cNvPr id="11" name="Content Placeholder 2"/>
          <p:cNvSpPr txBox="1">
            <a:spLocks/>
          </p:cNvSpPr>
          <p:nvPr/>
        </p:nvSpPr>
        <p:spPr>
          <a:xfrm>
            <a:off x="3895611" y="5229350"/>
            <a:ext cx="2692539"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The red line indicates this is the highest tread you can work from on a </a:t>
            </a:r>
            <a:r>
              <a:rPr lang="en-GB" sz="1400" dirty="0" err="1"/>
              <a:t>Swingback</a:t>
            </a:r>
            <a:r>
              <a:rPr lang="en-GB" sz="1400" dirty="0"/>
              <a:t> or Builders type step.</a:t>
            </a:r>
          </a:p>
        </p:txBody>
      </p:sp>
      <p:pic>
        <p:nvPicPr>
          <p:cNvPr id="6148" name="Picture 4" descr="http://www.tbdavies.co.uk/wp-content/uploads/tbdavies-trade-platform-grp-fibre-glass-step-ladder-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7550" y="2092701"/>
            <a:ext cx="3136649" cy="3136649"/>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7790329" y="3487273"/>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5" name="Content Placeholder 2"/>
          <p:cNvSpPr txBox="1">
            <a:spLocks/>
          </p:cNvSpPr>
          <p:nvPr/>
        </p:nvSpPr>
        <p:spPr>
          <a:xfrm>
            <a:off x="7883210" y="5202456"/>
            <a:ext cx="2882777" cy="1006144"/>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dirty="0"/>
              <a:t>Here you can stand on the platform as the parapet or continuous handrail provides a suitable handhold and third point of contact.</a:t>
            </a:r>
          </a:p>
        </p:txBody>
      </p:sp>
      <p:sp>
        <p:nvSpPr>
          <p:cNvPr id="17" name="TextBox 16"/>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 </a:t>
            </a:r>
          </a:p>
        </p:txBody>
      </p:sp>
    </p:spTree>
    <p:extLst>
      <p:ext uri="{BB962C8B-B14F-4D97-AF65-F5344CB8AC3E}">
        <p14:creationId xmlns:p14="http://schemas.microsoft.com/office/powerpoint/2010/main" val="366172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4257" y="1842641"/>
            <a:ext cx="4550895" cy="455089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You can use both hands for brief periods on a step ladder!</a:t>
            </a:r>
          </a:p>
        </p:txBody>
      </p:sp>
      <p:sp>
        <p:nvSpPr>
          <p:cNvPr id="3" name="Content Placeholder 2"/>
          <p:cNvSpPr>
            <a:spLocks noGrp="1"/>
          </p:cNvSpPr>
          <p:nvPr>
            <p:ph idx="1"/>
          </p:nvPr>
        </p:nvSpPr>
        <p:spPr>
          <a:xfrm>
            <a:off x="3761691" y="733872"/>
            <a:ext cx="7883461" cy="1256293"/>
          </a:xfrm>
        </p:spPr>
        <p:txBody>
          <a:bodyPr>
            <a:normAutofit/>
          </a:bodyPr>
          <a:lstStyle/>
          <a:p>
            <a:pPr marL="0" indent="0">
              <a:buNone/>
            </a:pPr>
            <a:r>
              <a:rPr lang="en-GB" dirty="0"/>
              <a:t>Maintain three points of contact at the working position. This means two feet and one hand, or when both hands need to be free for a brief period, two feet and the body supported by the stepladder.</a:t>
            </a:r>
          </a:p>
        </p:txBody>
      </p:sp>
      <p:sp>
        <p:nvSpPr>
          <p:cNvPr id="5" name="Rectangle 4"/>
          <p:cNvSpPr/>
          <p:nvPr/>
        </p:nvSpPr>
        <p:spPr>
          <a:xfrm>
            <a:off x="3761691" y="1842641"/>
            <a:ext cx="3351803" cy="3170099"/>
          </a:xfrm>
          <a:prstGeom prst="rect">
            <a:avLst/>
          </a:prstGeom>
        </p:spPr>
        <p:txBody>
          <a:bodyPr wrap="square">
            <a:spAutoFit/>
          </a:bodyPr>
          <a:lstStyle/>
          <a:p>
            <a:r>
              <a:rPr lang="en-GB" sz="2000" dirty="0">
                <a:solidFill>
                  <a:schemeClr val="tx1">
                    <a:lumMod val="65000"/>
                    <a:lumOff val="35000"/>
                  </a:schemeClr>
                </a:solidFill>
                <a:ea typeface="Calibri" panose="020F0502020204030204" pitchFamily="34" charset="0"/>
                <a:cs typeface="Helvetica 45 Light"/>
              </a:rPr>
              <a:t>Where two hands need to be free for a brief period for light work. Keep two feet on the same step and the body (knees or chest) supported by the stepladder to maintain three points of contact. </a:t>
            </a:r>
          </a:p>
          <a:p>
            <a:endParaRPr lang="en-GB" sz="2000" dirty="0">
              <a:solidFill>
                <a:schemeClr val="tx1">
                  <a:lumMod val="65000"/>
                  <a:lumOff val="35000"/>
                </a:schemeClr>
              </a:solidFill>
              <a:ea typeface="Calibri" panose="020F0502020204030204" pitchFamily="34" charset="0"/>
              <a:cs typeface="Helvetica 45 Light"/>
            </a:endParaRPr>
          </a:p>
          <a:p>
            <a:r>
              <a:rPr lang="en-GB" sz="2000" dirty="0">
                <a:solidFill>
                  <a:schemeClr val="tx1">
                    <a:lumMod val="65000"/>
                    <a:lumOff val="35000"/>
                  </a:schemeClr>
                </a:solidFill>
                <a:ea typeface="Calibri" panose="020F0502020204030204" pitchFamily="34" charset="0"/>
                <a:cs typeface="Helvetica 45 Light"/>
              </a:rPr>
              <a:t>Make sure a safe handhold is available.</a:t>
            </a:r>
            <a:endParaRPr lang="en-GB" sz="2000" dirty="0">
              <a:solidFill>
                <a:schemeClr val="tx1">
                  <a:lumMod val="65000"/>
                  <a:lumOff val="35000"/>
                </a:schemeClr>
              </a:solidFill>
            </a:endParaRPr>
          </a:p>
        </p:txBody>
      </p:sp>
      <p:cxnSp>
        <p:nvCxnSpPr>
          <p:cNvPr id="16" name="Straight Arrow Connector 15"/>
          <p:cNvCxnSpPr/>
          <p:nvPr/>
        </p:nvCxnSpPr>
        <p:spPr>
          <a:xfrm>
            <a:off x="7857564" y="4173073"/>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cxnSp>
        <p:nvCxnSpPr>
          <p:cNvPr id="17" name="Straight Arrow Connector 16"/>
          <p:cNvCxnSpPr/>
          <p:nvPr/>
        </p:nvCxnSpPr>
        <p:spPr>
          <a:xfrm flipH="1">
            <a:off x="10035987" y="2246010"/>
            <a:ext cx="820271" cy="0"/>
          </a:xfrm>
          <a:prstGeom prst="straightConnector1">
            <a:avLst/>
          </a:prstGeom>
          <a:ln w="57150">
            <a:tailEnd type="triangle"/>
          </a:ln>
        </p:spPr>
        <p:style>
          <a:lnRef idx="1">
            <a:schemeClr val="accent6"/>
          </a:lnRef>
          <a:fillRef idx="0">
            <a:schemeClr val="accent6"/>
          </a:fillRef>
          <a:effectRef idx="0">
            <a:schemeClr val="accent6"/>
          </a:effectRef>
          <a:fontRef idx="minor">
            <a:schemeClr val="tx1"/>
          </a:fontRef>
        </p:style>
      </p:cxnSp>
      <p:sp>
        <p:nvSpPr>
          <p:cNvPr id="18" name="Content Placeholder 2"/>
          <p:cNvSpPr txBox="1">
            <a:spLocks/>
          </p:cNvSpPr>
          <p:nvPr/>
        </p:nvSpPr>
        <p:spPr>
          <a:xfrm>
            <a:off x="10035987" y="2348636"/>
            <a:ext cx="1609165" cy="1929988"/>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b="1" dirty="0">
                <a:solidFill>
                  <a:srgbClr val="FF0000"/>
                </a:solidFill>
              </a:rPr>
              <a:t>Knee Bar or continuous Handrail provides a third point of contact for the Knee or Thigh area and a safe handhold as required.</a:t>
            </a:r>
          </a:p>
        </p:txBody>
      </p:sp>
      <p:sp>
        <p:nvSpPr>
          <p:cNvPr id="19" name="Content Placeholder 2"/>
          <p:cNvSpPr txBox="1">
            <a:spLocks/>
          </p:cNvSpPr>
          <p:nvPr/>
        </p:nvSpPr>
        <p:spPr>
          <a:xfrm>
            <a:off x="7812445" y="2782992"/>
            <a:ext cx="1114519" cy="1335096"/>
          </a:xfrm>
          <a:prstGeom prst="rect">
            <a:avLst/>
          </a:prstGeom>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0" indent="0">
              <a:buFont typeface="Wingdings 2" pitchFamily="18" charset="2"/>
              <a:buNone/>
            </a:pPr>
            <a:r>
              <a:rPr lang="en-GB" sz="1400" b="1" dirty="0">
                <a:solidFill>
                  <a:srgbClr val="FF0000"/>
                </a:solidFill>
              </a:rPr>
              <a:t>Large working platform shows space for both feet</a:t>
            </a:r>
          </a:p>
        </p:txBody>
      </p:sp>
      <p:sp>
        <p:nvSpPr>
          <p:cNvPr id="20" name="TextBox 19"/>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Tree>
    <p:extLst>
      <p:ext uri="{BB962C8B-B14F-4D97-AF65-F5344CB8AC3E}">
        <p14:creationId xmlns:p14="http://schemas.microsoft.com/office/powerpoint/2010/main" val="28726016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www.darleypcm.com/sites/default/files/products/siteformladderinspectionchecklis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90269">
            <a:off x="8295066" y="3107149"/>
            <a:ext cx="3344124" cy="334412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Keeping records</a:t>
            </a:r>
          </a:p>
        </p:txBody>
      </p:sp>
      <p:sp>
        <p:nvSpPr>
          <p:cNvPr id="4" name="Content Placeholder 3"/>
          <p:cNvSpPr>
            <a:spLocks noGrp="1"/>
          </p:cNvSpPr>
          <p:nvPr>
            <p:ph idx="1"/>
          </p:nvPr>
        </p:nvSpPr>
        <p:spPr>
          <a:xfrm>
            <a:off x="3869267" y="864108"/>
            <a:ext cx="5044145" cy="5120640"/>
          </a:xfrm>
        </p:spPr>
        <p:txBody>
          <a:bodyPr/>
          <a:lstStyle/>
          <a:p>
            <a:pPr marL="0" indent="0">
              <a:buNone/>
            </a:pPr>
            <a:r>
              <a:rPr lang="en-GB" dirty="0"/>
              <a:t>You are required to keep a record of any inspection for types of work equipment including: guard rails, toe-boards, barriers or similar collective means of protection; working platforms (any platform used as a place of work or as a means of getting to and from work, e.g. a gangway) that are fixed (e.g. a scaffold around a building) or mobile (e.g. a mobile elevated working platform (MEWP) or scaffold tower); or a ladder. </a:t>
            </a:r>
          </a:p>
        </p:txBody>
      </p:sp>
      <p:pic>
        <p:nvPicPr>
          <p:cNvPr id="2050"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51514" y="376030"/>
            <a:ext cx="2431228" cy="243122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Tree>
    <p:extLst>
      <p:ext uri="{BB962C8B-B14F-4D97-AF65-F5344CB8AC3E}">
        <p14:creationId xmlns:p14="http://schemas.microsoft.com/office/powerpoint/2010/main" val="22938639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Users responsibilities</a:t>
            </a:r>
          </a:p>
        </p:txBody>
      </p:sp>
      <p:sp>
        <p:nvSpPr>
          <p:cNvPr id="4" name="Content Placeholder 3"/>
          <p:cNvSpPr>
            <a:spLocks noGrp="1"/>
          </p:cNvSpPr>
          <p:nvPr>
            <p:ph idx="1"/>
          </p:nvPr>
        </p:nvSpPr>
        <p:spPr>
          <a:xfrm>
            <a:off x="3869267" y="864107"/>
            <a:ext cx="7090085" cy="4581951"/>
          </a:xfrm>
        </p:spPr>
        <p:txBody>
          <a:bodyPr>
            <a:noAutofit/>
          </a:bodyPr>
          <a:lstStyle/>
          <a:p>
            <a:pPr marL="0" indent="0">
              <a:buNone/>
            </a:pPr>
            <a:r>
              <a:rPr lang="en-GB" dirty="0"/>
              <a:t>Employees have general legal duties to take reasonable care of themselves and others who may be affected by their actions, and to co-operate with their employer to enable their health and safety duties and requirements to be complied with.</a:t>
            </a:r>
          </a:p>
          <a:p>
            <a:pPr marL="0" indent="0">
              <a:buNone/>
            </a:pPr>
            <a:r>
              <a:rPr lang="en-GB" dirty="0"/>
              <a:t> </a:t>
            </a:r>
          </a:p>
          <a:p>
            <a:pPr lvl="1"/>
            <a:r>
              <a:rPr lang="en-GB" sz="2000" dirty="0"/>
              <a:t>For an employee, or those working under someone else’s control, the law says they must: </a:t>
            </a:r>
          </a:p>
          <a:p>
            <a:pPr lvl="1"/>
            <a:r>
              <a:rPr lang="en-GB" sz="2000" dirty="0"/>
              <a:t>Report any safety hazard they identify to their employer; </a:t>
            </a:r>
          </a:p>
          <a:p>
            <a:pPr lvl="1"/>
            <a:r>
              <a:rPr lang="en-GB" sz="2000" dirty="0"/>
              <a:t>Use the equipment and safety devices supplied or given to them properly, in accordance with any training and instructions (unless they think that would be unsafe, in which case they should seek further instructions before continuing). </a:t>
            </a:r>
          </a:p>
          <a:p>
            <a:pPr marL="0" indent="0">
              <a:buNone/>
            </a:pPr>
            <a:r>
              <a:rPr lang="en-GB" dirty="0"/>
              <a:t> </a:t>
            </a:r>
          </a:p>
        </p:txBody>
      </p:sp>
      <p:sp>
        <p:nvSpPr>
          <p:cNvPr id="5" name="TextBox 4"/>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Tree>
    <p:extLst>
      <p:ext uri="{BB962C8B-B14F-4D97-AF65-F5344CB8AC3E}">
        <p14:creationId xmlns:p14="http://schemas.microsoft.com/office/powerpoint/2010/main" val="15902216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Employers</a:t>
            </a:r>
            <a:br>
              <a:rPr lang="en-GB" dirty="0"/>
            </a:br>
            <a:r>
              <a:rPr lang="en-GB" dirty="0"/>
              <a:t>responsibilities</a:t>
            </a:r>
          </a:p>
        </p:txBody>
      </p:sp>
      <p:sp>
        <p:nvSpPr>
          <p:cNvPr id="4" name="Content Placeholder 3"/>
          <p:cNvSpPr>
            <a:spLocks noGrp="1"/>
          </p:cNvSpPr>
          <p:nvPr>
            <p:ph idx="1"/>
          </p:nvPr>
        </p:nvSpPr>
        <p:spPr>
          <a:xfrm>
            <a:off x="3869267" y="864107"/>
            <a:ext cx="7090085" cy="4581951"/>
          </a:xfrm>
        </p:spPr>
        <p:txBody>
          <a:bodyPr>
            <a:noAutofit/>
          </a:bodyPr>
          <a:lstStyle/>
          <a:p>
            <a:pPr marL="0" indent="0">
              <a:buNone/>
            </a:pPr>
            <a:r>
              <a:rPr lang="en-GB" dirty="0"/>
              <a:t>Employers need to make sure that any ladder or stepladder is both suitable for the work task and in a safe condition before use. As a guide, only use ladders or stepladders that: </a:t>
            </a:r>
          </a:p>
          <a:p>
            <a:pPr lvl="1"/>
            <a:endParaRPr lang="en-GB" sz="2000" dirty="0"/>
          </a:p>
          <a:p>
            <a:pPr lvl="1"/>
            <a:r>
              <a:rPr lang="en-GB" sz="2000" dirty="0"/>
              <a:t>Have no visible defects. They should have a pre-use check each working day</a:t>
            </a:r>
          </a:p>
          <a:p>
            <a:pPr lvl="1"/>
            <a:r>
              <a:rPr lang="en-GB" sz="2000" dirty="0"/>
              <a:t>Have an up-to-date record of the detailed visual inspections carried out regularly by a competent person. These should be done in accordance with the manufacturer’s instructions</a:t>
            </a:r>
          </a:p>
          <a:p>
            <a:pPr lvl="1"/>
            <a:r>
              <a:rPr lang="en-GB" sz="2000" dirty="0"/>
              <a:t>Are suitable for the intended use, </a:t>
            </a:r>
            <a:r>
              <a:rPr lang="en-GB" sz="2000" dirty="0" err="1"/>
              <a:t>ie</a:t>
            </a:r>
            <a:r>
              <a:rPr lang="en-GB" sz="2000" dirty="0"/>
              <a:t> are strong and robust enough for the job</a:t>
            </a:r>
          </a:p>
        </p:txBody>
      </p:sp>
      <p:sp>
        <p:nvSpPr>
          <p:cNvPr id="5" name="TextBox 4"/>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  </a:t>
            </a:r>
          </a:p>
        </p:txBody>
      </p:sp>
    </p:spTree>
    <p:extLst>
      <p:ext uri="{BB962C8B-B14F-4D97-AF65-F5344CB8AC3E}">
        <p14:creationId xmlns:p14="http://schemas.microsoft.com/office/powerpoint/2010/main" val="3473764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Work at Height?</a:t>
            </a:r>
          </a:p>
        </p:txBody>
      </p:sp>
      <p:sp>
        <p:nvSpPr>
          <p:cNvPr id="3" name="Content Placeholder 2"/>
          <p:cNvSpPr>
            <a:spLocks noGrp="1"/>
          </p:cNvSpPr>
          <p:nvPr>
            <p:ph idx="1"/>
          </p:nvPr>
        </p:nvSpPr>
        <p:spPr>
          <a:xfrm>
            <a:off x="3855821" y="1428882"/>
            <a:ext cx="7034671" cy="2000116"/>
          </a:xfrm>
        </p:spPr>
        <p:txBody>
          <a:bodyPr/>
          <a:lstStyle/>
          <a:p>
            <a:pPr marL="0" indent="0">
              <a:buNone/>
            </a:pPr>
            <a:r>
              <a:rPr lang="en-US" altLang="en-US" dirty="0"/>
              <a:t>Work at Height means work in any place where, if there were no precautions in place, a person could fall a distance liable to cause personal injury.</a:t>
            </a:r>
          </a:p>
          <a:p>
            <a:pPr marL="0" indent="0">
              <a:buNone/>
            </a:pPr>
            <a:endParaRPr lang="en-US" altLang="en-US" sz="2000" dirty="0"/>
          </a:p>
        </p:txBody>
      </p:sp>
      <p:pic>
        <p:nvPicPr>
          <p:cNvPr id="2052" name="Picture 4" descr="https://s-media-cache-ak0.pinimg.com/236x/7c/e9/37/7ce93766e26e13d3d00085e911f547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3156" y="2713415"/>
            <a:ext cx="3439360" cy="273983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55822" y="2841904"/>
            <a:ext cx="2988731" cy="2831544"/>
          </a:xfrm>
          <a:prstGeom prst="rect">
            <a:avLst/>
          </a:prstGeom>
        </p:spPr>
        <p:txBody>
          <a:bodyPr wrap="square">
            <a:spAutoFit/>
          </a:bodyPr>
          <a:lstStyle/>
          <a:p>
            <a:r>
              <a:rPr lang="en-US" altLang="en-US" sz="2000" dirty="0">
                <a:solidFill>
                  <a:schemeClr val="tx1">
                    <a:lumMod val="65000"/>
                    <a:lumOff val="35000"/>
                  </a:schemeClr>
                </a:solidFill>
              </a:rPr>
              <a:t>Take a sensible approach to working at height. There may be some low-risk situations where common sense tells you no particular precautions are necessary, the law recognizes this.</a:t>
            </a:r>
          </a:p>
          <a:p>
            <a:endParaRPr lang="en-GB" dirty="0"/>
          </a:p>
        </p:txBody>
      </p:sp>
    </p:spTree>
    <p:extLst>
      <p:ext uri="{BB962C8B-B14F-4D97-AF65-F5344CB8AC3E}">
        <p14:creationId xmlns:p14="http://schemas.microsoft.com/office/powerpoint/2010/main" val="5211125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br>
              <a:rPr lang="en-GB" dirty="0"/>
            </a:br>
            <a:r>
              <a:rPr lang="en-GB" sz="1800" dirty="0"/>
              <a:t>for attending this Toolbox talk. We hope you found it informative and will help you select the most appropriate equipment and  work more safely when using ladders.</a:t>
            </a:r>
          </a:p>
        </p:txBody>
      </p:sp>
      <p:sp>
        <p:nvSpPr>
          <p:cNvPr id="3" name="Subtitle 2"/>
          <p:cNvSpPr>
            <a:spLocks noGrp="1"/>
          </p:cNvSpPr>
          <p:nvPr>
            <p:ph type="subTitle" idx="1"/>
          </p:nvPr>
        </p:nvSpPr>
        <p:spPr/>
        <p:txBody>
          <a:bodyPr>
            <a:normAutofit fontScale="92500"/>
          </a:bodyPr>
          <a:lstStyle/>
          <a:p>
            <a:r>
              <a:rPr lang="en-GB" sz="1200" dirty="0"/>
              <a:t>Disclaimer</a:t>
            </a:r>
          </a:p>
          <a:p>
            <a:r>
              <a:rPr lang="en-GB" sz="1200" dirty="0"/>
              <a:t>While every care has been taken in compiling the information contained in this document, we do not make any representations as to the completeness, accuracy or up-to-date nature of such information. We do not accept any liability for any loss or damage arising directly or indirectly from reliance on any of the contents of this information.</a:t>
            </a:r>
          </a:p>
        </p:txBody>
      </p:sp>
      <p:sp>
        <p:nvSpPr>
          <p:cNvPr id="7" name="TextBox 6">
            <a:extLst>
              <a:ext uri="{FF2B5EF4-FFF2-40B4-BE49-F238E27FC236}">
                <a16:creationId xmlns:a16="http://schemas.microsoft.com/office/drawing/2014/main" id="{B3530BFB-0DFE-204B-96D4-96D3E8FAE878}"/>
              </a:ext>
            </a:extLst>
          </p:cNvPr>
          <p:cNvSpPr txBox="1"/>
          <p:nvPr/>
        </p:nvSpPr>
        <p:spPr>
          <a:xfrm>
            <a:off x="7172078" y="6443834"/>
            <a:ext cx="4878338" cy="400110"/>
          </a:xfrm>
          <a:prstGeom prst="rect">
            <a:avLst/>
          </a:prstGeom>
          <a:noFill/>
        </p:spPr>
        <p:txBody>
          <a:bodyPr wrap="square" rtlCol="0">
            <a:spAutoFit/>
          </a:bodyPr>
          <a:lstStyle/>
          <a:p>
            <a:pPr algn="r"/>
            <a:r>
              <a:rPr lang="en-GB" sz="1000" dirty="0">
                <a:solidFill>
                  <a:schemeClr val="tx1">
                    <a:lumMod val="50000"/>
                    <a:lumOff val="50000"/>
                  </a:schemeClr>
                </a:solidFill>
              </a:rPr>
              <a:t>TB Davies Lewis Road, Cardiff CF24 5EB T: 029 2132 0000 </a:t>
            </a:r>
            <a:r>
              <a:rPr lang="en-GB" sz="1000" dirty="0">
                <a:solidFill>
                  <a:schemeClr val="tx1">
                    <a:lumMod val="50000"/>
                    <a:lumOff val="50000"/>
                  </a:schemeClr>
                </a:solidFill>
                <a:hlinkClick r:id="rId2"/>
              </a:rPr>
              <a:t>https://www.tbdavies.co.uk</a:t>
            </a:r>
            <a:r>
              <a:rPr lang="en-GB" sz="1000" dirty="0">
                <a:solidFill>
                  <a:schemeClr val="tx1">
                    <a:lumMod val="50000"/>
                    <a:lumOff val="50000"/>
                  </a:schemeClr>
                </a:solidFill>
              </a:rPr>
              <a:t>  </a:t>
            </a:r>
          </a:p>
          <a:p>
            <a:pPr algn="r"/>
            <a:endParaRPr lang="en-GB" sz="1000" dirty="0">
              <a:solidFill>
                <a:schemeClr val="tx1">
                  <a:lumMod val="50000"/>
                  <a:lumOff val="50000"/>
                </a:schemeClr>
              </a:solidFill>
            </a:endParaRPr>
          </a:p>
        </p:txBody>
      </p:sp>
    </p:spTree>
    <p:extLst>
      <p:ext uri="{BB962C8B-B14F-4D97-AF65-F5344CB8AC3E}">
        <p14:creationId xmlns:p14="http://schemas.microsoft.com/office/powerpoint/2010/main" val="1774791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percentage of fatal injuries due to falls from height has not decreased</a:t>
            </a:r>
          </a:p>
        </p:txBody>
      </p:sp>
      <p:sp>
        <p:nvSpPr>
          <p:cNvPr id="3" name="Content Placeholder 2"/>
          <p:cNvSpPr>
            <a:spLocks noGrp="1"/>
          </p:cNvSpPr>
          <p:nvPr>
            <p:ph idx="1"/>
          </p:nvPr>
        </p:nvSpPr>
        <p:spPr>
          <a:xfrm>
            <a:off x="3750935" y="430306"/>
            <a:ext cx="7315200" cy="2757454"/>
          </a:xfrm>
        </p:spPr>
        <p:txBody>
          <a:bodyPr/>
          <a:lstStyle/>
          <a:p>
            <a:r>
              <a:rPr lang="en-GB" dirty="0"/>
              <a:t>in 2013/14 thirty-nine fatal injuries to workers involved falls from height. Eighteen were in the building trades, six in farming and four in manufacturing. All fatal fall injuries were males</a:t>
            </a:r>
          </a:p>
          <a:p>
            <a:r>
              <a:rPr lang="en-GB" dirty="0"/>
              <a:t>27% of major specified injuries (fractures, amputations etc.) involved falls from height with the highest fall injury rates to older men</a:t>
            </a:r>
          </a:p>
          <a:p>
            <a:r>
              <a:rPr lang="en-GB" dirty="0"/>
              <a:t>Falls from height are not subject to seasonal variations</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Slips &amp; trips and falls from height in Great Britain, 2014 (Total 28, 528 reports, 6521  were falls from height – 39 fatal/3,317 major/ 3,165 over 7 days)</a:t>
            </a:r>
          </a:p>
        </p:txBody>
      </p:sp>
      <p:graphicFrame>
        <p:nvGraphicFramePr>
          <p:cNvPr id="5" name="Chart 4"/>
          <p:cNvGraphicFramePr>
            <a:graphicFrameLocks/>
          </p:cNvGraphicFramePr>
          <p:nvPr>
            <p:extLst>
              <p:ext uri="{D42A27DB-BD31-4B8C-83A1-F6EECF244321}">
                <p14:modId xmlns:p14="http://schemas.microsoft.com/office/powerpoint/2010/main" val="3741523823"/>
              </p:ext>
            </p:extLst>
          </p:nvPr>
        </p:nvGraphicFramePr>
        <p:xfrm>
          <a:off x="4046668" y="3316078"/>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58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Are ladders &amp; step ladders banned?</a:t>
            </a:r>
          </a:p>
        </p:txBody>
      </p:sp>
      <p:sp>
        <p:nvSpPr>
          <p:cNvPr id="3" name="Content Placeholder 2"/>
          <p:cNvSpPr>
            <a:spLocks noGrp="1"/>
          </p:cNvSpPr>
          <p:nvPr>
            <p:ph idx="1"/>
          </p:nvPr>
        </p:nvSpPr>
        <p:spPr>
          <a:xfrm>
            <a:off x="3788586" y="1123837"/>
            <a:ext cx="4989654" cy="4492124"/>
          </a:xfrm>
        </p:spPr>
        <p:txBody>
          <a:bodyPr/>
          <a:lstStyle/>
          <a:p>
            <a:pPr marL="0" indent="0">
              <a:buNone/>
            </a:pPr>
            <a:r>
              <a:rPr lang="en-US" altLang="en-US" dirty="0"/>
              <a:t>There is a common misconception that ladders and stepladders are banned, but this is </a:t>
            </a:r>
            <a:r>
              <a:rPr lang="en-US" altLang="en-US" b="1" dirty="0"/>
              <a:t>not</a:t>
            </a:r>
            <a:r>
              <a:rPr lang="en-US" altLang="en-US" dirty="0"/>
              <a:t> the case.</a:t>
            </a:r>
          </a:p>
          <a:p>
            <a:pPr marL="0" indent="0">
              <a:buNone/>
            </a:pPr>
            <a:r>
              <a:rPr lang="en-US" altLang="en-US" sz="2000" dirty="0"/>
              <a:t>There are many situations where a ladder is the most suitable equipment for working at height. </a:t>
            </a:r>
            <a:r>
              <a:rPr lang="en-GB" dirty="0"/>
              <a:t>For </a:t>
            </a:r>
            <a:r>
              <a:rPr lang="en-GB" b="1" dirty="0"/>
              <a:t>tasks of low risk or short duration</a:t>
            </a:r>
            <a:r>
              <a:rPr lang="en-GB" dirty="0"/>
              <a:t>, ladders and step ladders can be a sensible option.</a:t>
            </a:r>
          </a:p>
          <a:p>
            <a:pPr marL="0" indent="0">
              <a:buNone/>
            </a:pPr>
            <a:endParaRPr lang="en-GB" dirty="0"/>
          </a:p>
          <a:p>
            <a:pPr marL="0" indent="0">
              <a:buNone/>
            </a:pPr>
            <a:r>
              <a:rPr lang="en-US" altLang="en-US" sz="2000" dirty="0"/>
              <a:t>Remember - </a:t>
            </a:r>
            <a:r>
              <a:rPr lang="en-US" altLang="en-US" dirty="0"/>
              <a:t>Take a sensible approach to working at height. There may be some low-risk situations where common sense tells you no particular precautions are necessary, the law recognizes this.</a:t>
            </a:r>
            <a:endParaRPr lang="en-GB" dirty="0"/>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5168" y="2097740"/>
            <a:ext cx="2376858" cy="2345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8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Hierarchy of Fall Protection</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MEWPS – Mobile Elevated Work Platforms (</a:t>
            </a:r>
            <a:r>
              <a:rPr lang="en-GB" sz="1200" dirty="0" err="1">
                <a:solidFill>
                  <a:schemeClr val="tx1">
                    <a:lumMod val="50000"/>
                    <a:lumOff val="50000"/>
                  </a:schemeClr>
                </a:solidFill>
              </a:rPr>
              <a:t>Eg</a:t>
            </a:r>
            <a:r>
              <a:rPr lang="en-GB" sz="1200" dirty="0">
                <a:solidFill>
                  <a:schemeClr val="tx1">
                    <a:lumMod val="50000"/>
                    <a:lumOff val="50000"/>
                  </a:schemeClr>
                </a:solidFill>
              </a:rPr>
              <a:t> Scissor Lifts)</a:t>
            </a:r>
          </a:p>
        </p:txBody>
      </p:sp>
      <p:sp>
        <p:nvSpPr>
          <p:cNvPr id="11" name="Down Arrow Callout 10"/>
          <p:cNvSpPr/>
          <p:nvPr/>
        </p:nvSpPr>
        <p:spPr>
          <a:xfrm>
            <a:off x="4150655" y="785305"/>
            <a:ext cx="1678193" cy="12048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Avoid Working at Height</a:t>
            </a:r>
          </a:p>
        </p:txBody>
      </p:sp>
      <p:sp>
        <p:nvSpPr>
          <p:cNvPr id="15" name="Down Arrow Callout 14"/>
          <p:cNvSpPr/>
          <p:nvPr/>
        </p:nvSpPr>
        <p:spPr>
          <a:xfrm>
            <a:off x="4150652" y="2134029"/>
            <a:ext cx="1678193" cy="12048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Guard the Hazard</a:t>
            </a:r>
          </a:p>
        </p:txBody>
      </p:sp>
      <p:sp>
        <p:nvSpPr>
          <p:cNvPr id="16" name="Down Arrow Callout 15"/>
          <p:cNvSpPr/>
          <p:nvPr/>
        </p:nvSpPr>
        <p:spPr>
          <a:xfrm>
            <a:off x="4150652" y="3465400"/>
            <a:ext cx="1678193" cy="12048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Protect the Worker</a:t>
            </a:r>
          </a:p>
        </p:txBody>
      </p:sp>
      <p:sp>
        <p:nvSpPr>
          <p:cNvPr id="17" name="Down Arrow Callout 16"/>
          <p:cNvSpPr/>
          <p:nvPr/>
        </p:nvSpPr>
        <p:spPr>
          <a:xfrm>
            <a:off x="4150652" y="4796771"/>
            <a:ext cx="1678193" cy="120486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rPr>
              <a:t>Low Risk Short Duration Work</a:t>
            </a:r>
          </a:p>
        </p:txBody>
      </p:sp>
      <p:sp>
        <p:nvSpPr>
          <p:cNvPr id="18" name="TextBox 17"/>
          <p:cNvSpPr txBox="1"/>
          <p:nvPr/>
        </p:nvSpPr>
        <p:spPr>
          <a:xfrm>
            <a:off x="6056556" y="716565"/>
            <a:ext cx="5432612" cy="646331"/>
          </a:xfrm>
          <a:prstGeom prst="rect">
            <a:avLst/>
          </a:prstGeom>
          <a:noFill/>
        </p:spPr>
        <p:txBody>
          <a:bodyPr wrap="square" rtlCol="0">
            <a:spAutoFit/>
          </a:bodyPr>
          <a:lstStyle/>
          <a:p>
            <a:r>
              <a:rPr lang="en-GB" dirty="0">
                <a:solidFill>
                  <a:schemeClr val="tx1">
                    <a:lumMod val="65000"/>
                    <a:lumOff val="35000"/>
                  </a:schemeClr>
                </a:solidFill>
              </a:rPr>
              <a:t>Avoid working at height were possible using tools and plant from ground level.</a:t>
            </a:r>
          </a:p>
        </p:txBody>
      </p:sp>
      <p:sp>
        <p:nvSpPr>
          <p:cNvPr id="19" name="TextBox 18"/>
          <p:cNvSpPr txBox="1"/>
          <p:nvPr/>
        </p:nvSpPr>
        <p:spPr>
          <a:xfrm>
            <a:off x="6056556" y="1990165"/>
            <a:ext cx="5432612" cy="1200329"/>
          </a:xfrm>
          <a:prstGeom prst="rect">
            <a:avLst/>
          </a:prstGeom>
          <a:noFill/>
        </p:spPr>
        <p:txBody>
          <a:bodyPr wrap="square" rtlCol="0">
            <a:spAutoFit/>
          </a:bodyPr>
          <a:lstStyle/>
          <a:p>
            <a:r>
              <a:rPr lang="en-GB" dirty="0">
                <a:solidFill>
                  <a:schemeClr val="tx1">
                    <a:lumMod val="65000"/>
                    <a:lumOff val="35000"/>
                  </a:schemeClr>
                </a:solidFill>
              </a:rPr>
              <a:t>Where there are no fixed parapets or guardrails consider a Freestanding Guardrail System or else other collective protection plant such as MEWPS, Scaffold, Towers, or at lower heights Podiums.</a:t>
            </a:r>
          </a:p>
        </p:txBody>
      </p:sp>
      <p:sp>
        <p:nvSpPr>
          <p:cNvPr id="20" name="TextBox 19"/>
          <p:cNvSpPr txBox="1"/>
          <p:nvPr/>
        </p:nvSpPr>
        <p:spPr>
          <a:xfrm>
            <a:off x="6056556" y="3340327"/>
            <a:ext cx="5432612" cy="923330"/>
          </a:xfrm>
          <a:prstGeom prst="rect">
            <a:avLst/>
          </a:prstGeom>
          <a:noFill/>
        </p:spPr>
        <p:txBody>
          <a:bodyPr wrap="square" rtlCol="0">
            <a:spAutoFit/>
          </a:bodyPr>
          <a:lstStyle/>
          <a:p>
            <a:r>
              <a:rPr lang="en-GB" dirty="0">
                <a:solidFill>
                  <a:schemeClr val="tx1">
                    <a:lumMod val="65000"/>
                    <a:lumOff val="35000"/>
                  </a:schemeClr>
                </a:solidFill>
              </a:rPr>
              <a:t>If the risk of a fall remains minimise the distance or consequence of the fall with a suitable Fall Protection System.</a:t>
            </a:r>
          </a:p>
        </p:txBody>
      </p:sp>
      <p:sp>
        <p:nvSpPr>
          <p:cNvPr id="21" name="TextBox 20"/>
          <p:cNvSpPr txBox="1"/>
          <p:nvPr/>
        </p:nvSpPr>
        <p:spPr>
          <a:xfrm>
            <a:off x="6056556" y="4670260"/>
            <a:ext cx="5432612" cy="646331"/>
          </a:xfrm>
          <a:prstGeom prst="rect">
            <a:avLst/>
          </a:prstGeom>
          <a:noFill/>
        </p:spPr>
        <p:txBody>
          <a:bodyPr wrap="square" rtlCol="0">
            <a:spAutoFit/>
          </a:bodyPr>
          <a:lstStyle/>
          <a:p>
            <a:r>
              <a:rPr lang="en-GB" dirty="0">
                <a:solidFill>
                  <a:schemeClr val="tx1">
                    <a:lumMod val="65000"/>
                    <a:lumOff val="35000"/>
                  </a:schemeClr>
                </a:solidFill>
              </a:rPr>
              <a:t>For tasks of low risk or short duration, ladders and step ladders can be a sensible option.</a:t>
            </a:r>
          </a:p>
        </p:txBody>
      </p:sp>
    </p:spTree>
    <p:extLst>
      <p:ext uri="{BB962C8B-B14F-4D97-AF65-F5344CB8AC3E}">
        <p14:creationId xmlns:p14="http://schemas.microsoft.com/office/powerpoint/2010/main" val="2584122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img.directindustry.com/images_di/photo-g/swing-arm-boom-lift-electric-8633-34978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5642" y="2021239"/>
            <a:ext cx="688961" cy="18449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a:t>Examples of temporary  products that help us ‘Guard the Hazard’</a:t>
            </a:r>
          </a:p>
        </p:txBody>
      </p:sp>
      <p:pic>
        <p:nvPicPr>
          <p:cNvPr id="5" name="Picture 4"/>
          <p:cNvPicPr>
            <a:picLocks noChangeAspect="1"/>
          </p:cNvPicPr>
          <p:nvPr/>
        </p:nvPicPr>
        <p:blipFill rotWithShape="1">
          <a:blip r:embed="rId3"/>
          <a:srcRect l="25229" t="35059" r="51438" b="39529"/>
          <a:stretch/>
        </p:blipFill>
        <p:spPr>
          <a:xfrm>
            <a:off x="4249270" y="753035"/>
            <a:ext cx="1600200" cy="1089213"/>
          </a:xfrm>
          <a:prstGeom prst="rect">
            <a:avLst/>
          </a:prstGeom>
        </p:spPr>
      </p:pic>
      <p:pic>
        <p:nvPicPr>
          <p:cNvPr id="1026" name="Picture 2" descr="Latchways VersiRail provides collective fall protection"/>
          <p:cNvPicPr>
            <a:picLocks noChangeAspect="1" noChangeArrowheads="1"/>
          </p:cNvPicPr>
          <p:nvPr/>
        </p:nvPicPr>
        <p:blipFill rotWithShape="1">
          <a:blip r:embed="rId4">
            <a:extLst>
              <a:ext uri="{28A0092B-C50C-407E-A947-70E740481C1C}">
                <a14:useLocalDpi xmlns:a14="http://schemas.microsoft.com/office/drawing/2010/main" val="0"/>
              </a:ext>
            </a:extLst>
          </a:blip>
          <a:srcRect l="25325" b="46753"/>
          <a:stretch/>
        </p:blipFill>
        <p:spPr bwMode="auto">
          <a:xfrm>
            <a:off x="6205815" y="753035"/>
            <a:ext cx="1546411" cy="11026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8068230" y="716565"/>
            <a:ext cx="3420938" cy="369332"/>
          </a:xfrm>
          <a:prstGeom prst="rect">
            <a:avLst/>
          </a:prstGeom>
          <a:noFill/>
        </p:spPr>
        <p:txBody>
          <a:bodyPr wrap="square" rtlCol="0">
            <a:spAutoFit/>
          </a:bodyPr>
          <a:lstStyle/>
          <a:p>
            <a:r>
              <a:rPr lang="en-GB" dirty="0">
                <a:solidFill>
                  <a:schemeClr val="tx1">
                    <a:lumMod val="65000"/>
                    <a:lumOff val="35000"/>
                  </a:schemeClr>
                </a:solidFill>
              </a:rPr>
              <a:t>Freestanding Guardrail Systems</a:t>
            </a:r>
          </a:p>
        </p:txBody>
      </p:sp>
      <p:sp>
        <p:nvSpPr>
          <p:cNvPr id="8" name="TextBox 7"/>
          <p:cNvSpPr txBox="1"/>
          <p:nvPr/>
        </p:nvSpPr>
        <p:spPr>
          <a:xfrm>
            <a:off x="6125133" y="1864048"/>
            <a:ext cx="1546411" cy="246221"/>
          </a:xfrm>
          <a:prstGeom prst="rect">
            <a:avLst/>
          </a:prstGeom>
          <a:noFill/>
        </p:spPr>
        <p:txBody>
          <a:bodyPr wrap="square" rtlCol="0">
            <a:spAutoFit/>
          </a:bodyPr>
          <a:lstStyle/>
          <a:p>
            <a:r>
              <a:rPr lang="en-GB" sz="1000" dirty="0" err="1">
                <a:solidFill>
                  <a:schemeClr val="tx1">
                    <a:lumMod val="65000"/>
                    <a:lumOff val="35000"/>
                  </a:schemeClr>
                </a:solidFill>
              </a:rPr>
              <a:t>VersiRail</a:t>
            </a:r>
            <a:endParaRPr lang="en-GB" sz="1000" dirty="0">
              <a:solidFill>
                <a:schemeClr val="tx1">
                  <a:lumMod val="65000"/>
                  <a:lumOff val="35000"/>
                </a:schemeClr>
              </a:solidFill>
            </a:endParaRPr>
          </a:p>
        </p:txBody>
      </p:sp>
      <p:sp>
        <p:nvSpPr>
          <p:cNvPr id="9" name="TextBox 8"/>
          <p:cNvSpPr txBox="1"/>
          <p:nvPr/>
        </p:nvSpPr>
        <p:spPr>
          <a:xfrm>
            <a:off x="4249270" y="1842248"/>
            <a:ext cx="1546411" cy="246221"/>
          </a:xfrm>
          <a:prstGeom prst="rect">
            <a:avLst/>
          </a:prstGeom>
          <a:noFill/>
        </p:spPr>
        <p:txBody>
          <a:bodyPr wrap="square" rtlCol="0">
            <a:spAutoFit/>
          </a:bodyPr>
          <a:lstStyle/>
          <a:p>
            <a:r>
              <a:rPr lang="en-GB" sz="1000" dirty="0" err="1">
                <a:solidFill>
                  <a:schemeClr val="tx1">
                    <a:lumMod val="65000"/>
                    <a:lumOff val="35000"/>
                  </a:schemeClr>
                </a:solidFill>
              </a:rPr>
              <a:t>KeeGuard</a:t>
            </a:r>
            <a:endParaRPr lang="en-GB" sz="1000" dirty="0">
              <a:solidFill>
                <a:schemeClr val="tx1">
                  <a:lumMod val="65000"/>
                  <a:lumOff val="35000"/>
                </a:schemeClr>
              </a:solidFill>
            </a:endParaRPr>
          </a:p>
        </p:txBody>
      </p:sp>
      <p:sp>
        <p:nvSpPr>
          <p:cNvPr id="10" name="TextBox 9"/>
          <p:cNvSpPr txBox="1"/>
          <p:nvPr/>
        </p:nvSpPr>
        <p:spPr>
          <a:xfrm>
            <a:off x="8068230" y="2267460"/>
            <a:ext cx="3420938" cy="646331"/>
          </a:xfrm>
          <a:prstGeom prst="rect">
            <a:avLst/>
          </a:prstGeom>
          <a:noFill/>
        </p:spPr>
        <p:txBody>
          <a:bodyPr wrap="square" rtlCol="0">
            <a:spAutoFit/>
          </a:bodyPr>
          <a:lstStyle/>
          <a:p>
            <a:r>
              <a:rPr lang="en-GB" dirty="0">
                <a:solidFill>
                  <a:schemeClr val="tx1">
                    <a:lumMod val="65000"/>
                    <a:lumOff val="35000"/>
                  </a:schemeClr>
                </a:solidFill>
              </a:rPr>
              <a:t>Mobile Elevated Work Platforms</a:t>
            </a:r>
          </a:p>
          <a:p>
            <a:r>
              <a:rPr lang="en-GB" dirty="0">
                <a:solidFill>
                  <a:schemeClr val="tx1">
                    <a:lumMod val="65000"/>
                    <a:lumOff val="35000"/>
                  </a:schemeClr>
                </a:solidFill>
              </a:rPr>
              <a:t>(MEWPS)</a:t>
            </a:r>
          </a:p>
        </p:txBody>
      </p:sp>
      <p:sp>
        <p:nvSpPr>
          <p:cNvPr id="12" name="TextBox 11"/>
          <p:cNvSpPr txBox="1"/>
          <p:nvPr/>
        </p:nvSpPr>
        <p:spPr>
          <a:xfrm>
            <a:off x="4249270" y="3866156"/>
            <a:ext cx="1546411" cy="246221"/>
          </a:xfrm>
          <a:prstGeom prst="rect">
            <a:avLst/>
          </a:prstGeom>
          <a:noFill/>
        </p:spPr>
        <p:txBody>
          <a:bodyPr wrap="square" rtlCol="0">
            <a:spAutoFit/>
          </a:bodyPr>
          <a:lstStyle/>
          <a:p>
            <a:r>
              <a:rPr lang="en-GB" sz="1000" dirty="0">
                <a:solidFill>
                  <a:schemeClr val="tx1">
                    <a:lumMod val="65000"/>
                    <a:lumOff val="35000"/>
                  </a:schemeClr>
                </a:solidFill>
              </a:rPr>
              <a:t>Genie Scissor</a:t>
            </a:r>
          </a:p>
        </p:txBody>
      </p:sp>
      <p:pic>
        <p:nvPicPr>
          <p:cNvPr id="1030" name="Picture 6" descr="http://www.one-stop-diy.co.uk/Scripts/scissor-lift-hire-northampt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4843" y="2411321"/>
            <a:ext cx="1377390" cy="137739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6125132" y="3866155"/>
            <a:ext cx="1781739" cy="246221"/>
          </a:xfrm>
          <a:prstGeom prst="rect">
            <a:avLst/>
          </a:prstGeom>
          <a:noFill/>
        </p:spPr>
        <p:txBody>
          <a:bodyPr wrap="square" rtlCol="0">
            <a:spAutoFit/>
          </a:bodyPr>
          <a:lstStyle/>
          <a:p>
            <a:r>
              <a:rPr lang="en-GB" sz="1000" dirty="0">
                <a:solidFill>
                  <a:schemeClr val="tx1">
                    <a:lumMod val="65000"/>
                    <a:lumOff val="35000"/>
                  </a:schemeClr>
                </a:solidFill>
              </a:rPr>
              <a:t>Manitou Articulated Boom</a:t>
            </a:r>
          </a:p>
        </p:txBody>
      </p:sp>
      <p:sp>
        <p:nvSpPr>
          <p:cNvPr id="17" name="TextBox 16"/>
          <p:cNvSpPr txBox="1"/>
          <p:nvPr/>
        </p:nvSpPr>
        <p:spPr>
          <a:xfrm>
            <a:off x="8068230" y="4221766"/>
            <a:ext cx="3420938" cy="646331"/>
          </a:xfrm>
          <a:prstGeom prst="rect">
            <a:avLst/>
          </a:prstGeom>
          <a:noFill/>
        </p:spPr>
        <p:txBody>
          <a:bodyPr wrap="square" rtlCol="0">
            <a:spAutoFit/>
          </a:bodyPr>
          <a:lstStyle/>
          <a:p>
            <a:r>
              <a:rPr lang="en-GB" dirty="0">
                <a:solidFill>
                  <a:schemeClr val="tx1">
                    <a:lumMod val="65000"/>
                    <a:lumOff val="35000"/>
                  </a:schemeClr>
                </a:solidFill>
              </a:rPr>
              <a:t>Mobile Scaffold Towers &amp; Podiums</a:t>
            </a:r>
          </a:p>
        </p:txBody>
      </p:sp>
      <p:pic>
        <p:nvPicPr>
          <p:cNvPr id="1036" name="Picture 12" descr="http://www.tbdavies.co.uk/wp-content/uploads/tbdavies-telescopic-podium-step.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52246" y="4289263"/>
            <a:ext cx="1403672" cy="140367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4080876" y="5766953"/>
            <a:ext cx="1546411" cy="246221"/>
          </a:xfrm>
          <a:prstGeom prst="rect">
            <a:avLst/>
          </a:prstGeom>
          <a:noFill/>
        </p:spPr>
        <p:txBody>
          <a:bodyPr wrap="square" rtlCol="0">
            <a:spAutoFit/>
          </a:bodyPr>
          <a:lstStyle/>
          <a:p>
            <a:r>
              <a:rPr lang="en-GB" sz="1000" dirty="0">
                <a:solidFill>
                  <a:schemeClr val="tx1">
                    <a:lumMod val="65000"/>
                    <a:lumOff val="35000"/>
                  </a:schemeClr>
                </a:solidFill>
              </a:rPr>
              <a:t>TB Davies Podium Step</a:t>
            </a:r>
          </a:p>
        </p:txBody>
      </p:sp>
      <p:pic>
        <p:nvPicPr>
          <p:cNvPr id="1038"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2086" y="4289263"/>
            <a:ext cx="1392504" cy="1392504"/>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146895" y="5771436"/>
            <a:ext cx="1759976" cy="246221"/>
          </a:xfrm>
          <a:prstGeom prst="rect">
            <a:avLst/>
          </a:prstGeom>
          <a:noFill/>
        </p:spPr>
        <p:txBody>
          <a:bodyPr wrap="square" rtlCol="0">
            <a:spAutoFit/>
          </a:bodyPr>
          <a:lstStyle/>
          <a:p>
            <a:r>
              <a:rPr lang="en-GB" sz="1000" dirty="0">
                <a:solidFill>
                  <a:schemeClr val="tx1">
                    <a:lumMod val="65000"/>
                    <a:lumOff val="35000"/>
                  </a:schemeClr>
                </a:solidFill>
              </a:rPr>
              <a:t>TB Davies Contractor Tower</a:t>
            </a:r>
          </a:p>
        </p:txBody>
      </p:sp>
    </p:spTree>
    <p:extLst>
      <p:ext uri="{BB962C8B-B14F-4D97-AF65-F5344CB8AC3E}">
        <p14:creationId xmlns:p14="http://schemas.microsoft.com/office/powerpoint/2010/main" val="2881924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‘Protect the Worker’</a:t>
            </a:r>
            <a:br>
              <a:rPr lang="en-GB" dirty="0"/>
            </a:br>
            <a:br>
              <a:rPr lang="en-GB" dirty="0"/>
            </a:br>
            <a:r>
              <a:rPr lang="en-GB" dirty="0"/>
              <a:t>Types of Fall Protection Systems</a:t>
            </a:r>
          </a:p>
        </p:txBody>
      </p:sp>
      <p:sp>
        <p:nvSpPr>
          <p:cNvPr id="3" name="Content Placeholder 2"/>
          <p:cNvSpPr>
            <a:spLocks noGrp="1"/>
          </p:cNvSpPr>
          <p:nvPr>
            <p:ph idx="1"/>
          </p:nvPr>
        </p:nvSpPr>
        <p:spPr>
          <a:xfrm>
            <a:off x="3732109" y="696908"/>
            <a:ext cx="6487656" cy="2513794"/>
          </a:xfrm>
        </p:spPr>
        <p:txBody>
          <a:bodyPr>
            <a:normAutofit/>
          </a:bodyPr>
          <a:lstStyle/>
          <a:p>
            <a:pPr marL="800100" lvl="1" indent="-342900">
              <a:buFont typeface="Arial" panose="020B0604020202020204" pitchFamily="34" charset="0"/>
              <a:buChar char="•"/>
              <a:defRPr/>
            </a:pPr>
            <a:r>
              <a:rPr lang="en-US" dirty="0">
                <a:latin typeface="Arial" charset="0"/>
              </a:rPr>
              <a:t>Personal Fall Arrest Systems</a:t>
            </a:r>
          </a:p>
          <a:p>
            <a:pPr marL="1257300" lvl="2" indent="-342900">
              <a:buFont typeface="Arial" panose="020B0604020202020204" pitchFamily="34" charset="0"/>
              <a:buChar char="•"/>
              <a:defRPr/>
            </a:pPr>
            <a:r>
              <a:rPr lang="en-US" sz="1800" dirty="0">
                <a:latin typeface="Arial" charset="0"/>
              </a:rPr>
              <a:t>Class A – Fixed Anchor Points</a:t>
            </a:r>
          </a:p>
          <a:p>
            <a:pPr marL="1257300" lvl="2" indent="-342900">
              <a:buFont typeface="Arial" panose="020B0604020202020204" pitchFamily="34" charset="0"/>
              <a:buChar char="•"/>
              <a:defRPr/>
            </a:pPr>
            <a:r>
              <a:rPr lang="en-US" sz="1800" dirty="0">
                <a:latin typeface="Arial" charset="0"/>
              </a:rPr>
              <a:t>Class B – Temporary Systems</a:t>
            </a:r>
          </a:p>
          <a:p>
            <a:pPr marL="1257300" lvl="2" indent="-342900">
              <a:buFont typeface="Arial" panose="020B0604020202020204" pitchFamily="34" charset="0"/>
              <a:buChar char="•"/>
              <a:defRPr/>
            </a:pPr>
            <a:r>
              <a:rPr lang="en-US" sz="1800" dirty="0">
                <a:latin typeface="Arial" charset="0"/>
              </a:rPr>
              <a:t>Class C - Horizontal Lifelines</a:t>
            </a:r>
          </a:p>
          <a:p>
            <a:pPr marL="800100" lvl="1" indent="-342900">
              <a:buFont typeface="Arial" panose="020B0604020202020204" pitchFamily="34" charset="0"/>
              <a:buChar char="•"/>
              <a:defRPr/>
            </a:pPr>
            <a:r>
              <a:rPr lang="en-US" dirty="0">
                <a:latin typeface="Arial" charset="0"/>
              </a:rPr>
              <a:t>Safety Nets</a:t>
            </a:r>
          </a:p>
          <a:p>
            <a:pPr marL="800100" lvl="1" indent="-342900">
              <a:buFont typeface="Arial" panose="020B0604020202020204" pitchFamily="34" charset="0"/>
              <a:buChar char="•"/>
              <a:defRPr/>
            </a:pPr>
            <a:r>
              <a:rPr lang="en-US" dirty="0">
                <a:latin typeface="Arial" charset="0"/>
              </a:rPr>
              <a:t>Demarcation Systems (</a:t>
            </a:r>
            <a:r>
              <a:rPr lang="en-GB" dirty="0"/>
              <a:t>an economical solution to Freestanding Guardrail Systems providing it is placed at least 2m from the roof edge.)</a:t>
            </a:r>
            <a:endParaRPr lang="en-US" alt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2848" y="4051795"/>
            <a:ext cx="1673225" cy="1673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4497" y="646266"/>
            <a:ext cx="1527824" cy="10185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29510" y="3653027"/>
            <a:ext cx="1217799" cy="278354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080876" y="5766953"/>
            <a:ext cx="1546411" cy="400110"/>
          </a:xfrm>
          <a:prstGeom prst="rect">
            <a:avLst/>
          </a:prstGeom>
          <a:noFill/>
        </p:spPr>
        <p:txBody>
          <a:bodyPr wrap="square" rtlCol="0">
            <a:spAutoFit/>
          </a:bodyPr>
          <a:lstStyle/>
          <a:p>
            <a:r>
              <a:rPr lang="en-GB" sz="1000" dirty="0">
                <a:solidFill>
                  <a:schemeClr val="tx1">
                    <a:lumMod val="65000"/>
                    <a:lumOff val="35000"/>
                  </a:schemeClr>
                </a:solidFill>
              </a:rPr>
              <a:t>Freestanding Weighted Anchor to BS EN 795</a:t>
            </a:r>
          </a:p>
        </p:txBody>
      </p:sp>
      <p:sp>
        <p:nvSpPr>
          <p:cNvPr id="10" name="TextBox 9"/>
          <p:cNvSpPr txBox="1"/>
          <p:nvPr/>
        </p:nvSpPr>
        <p:spPr>
          <a:xfrm>
            <a:off x="6291380" y="5766953"/>
            <a:ext cx="1938220" cy="246221"/>
          </a:xfrm>
          <a:prstGeom prst="rect">
            <a:avLst/>
          </a:prstGeom>
          <a:noFill/>
        </p:spPr>
        <p:txBody>
          <a:bodyPr wrap="square" rtlCol="0">
            <a:spAutoFit/>
          </a:bodyPr>
          <a:lstStyle/>
          <a:p>
            <a:r>
              <a:rPr lang="en-GB" sz="1000" dirty="0" err="1">
                <a:solidFill>
                  <a:schemeClr val="tx1">
                    <a:lumMod val="65000"/>
                    <a:lumOff val="35000"/>
                  </a:schemeClr>
                </a:solidFill>
              </a:rPr>
              <a:t>Safesite</a:t>
            </a:r>
            <a:r>
              <a:rPr lang="en-GB" sz="1000" dirty="0">
                <a:solidFill>
                  <a:schemeClr val="tx1">
                    <a:lumMod val="65000"/>
                    <a:lumOff val="35000"/>
                  </a:schemeClr>
                </a:solidFill>
              </a:rPr>
              <a:t> Demarcation Systems</a:t>
            </a:r>
          </a:p>
        </p:txBody>
      </p:sp>
      <p:pic>
        <p:nvPicPr>
          <p:cNvPr id="206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3609" y="4018924"/>
            <a:ext cx="2274795" cy="170609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9881454" y="1707584"/>
            <a:ext cx="1546411" cy="246221"/>
          </a:xfrm>
          <a:prstGeom prst="rect">
            <a:avLst/>
          </a:prstGeom>
          <a:noFill/>
        </p:spPr>
        <p:txBody>
          <a:bodyPr wrap="square" rtlCol="0">
            <a:spAutoFit/>
          </a:bodyPr>
          <a:lstStyle/>
          <a:p>
            <a:r>
              <a:rPr lang="en-GB" sz="1000" dirty="0">
                <a:solidFill>
                  <a:schemeClr val="tx1">
                    <a:lumMod val="65000"/>
                    <a:lumOff val="35000"/>
                  </a:schemeClr>
                </a:solidFill>
              </a:rPr>
              <a:t>Temporary Eyebolts</a:t>
            </a:r>
          </a:p>
        </p:txBody>
      </p:sp>
    </p:spTree>
    <p:extLst>
      <p:ext uri="{BB962C8B-B14F-4D97-AF65-F5344CB8AC3E}">
        <p14:creationId xmlns:p14="http://schemas.microsoft.com/office/powerpoint/2010/main" val="1561924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is a ladder the most suitable equipment? </a:t>
            </a:r>
          </a:p>
        </p:txBody>
      </p:sp>
      <p:sp>
        <p:nvSpPr>
          <p:cNvPr id="3" name="Content Placeholder 2"/>
          <p:cNvSpPr>
            <a:spLocks noGrp="1"/>
          </p:cNvSpPr>
          <p:nvPr>
            <p:ph idx="1"/>
          </p:nvPr>
        </p:nvSpPr>
        <p:spPr>
          <a:xfrm>
            <a:off x="3788586" y="1123837"/>
            <a:ext cx="7614520" cy="4492124"/>
          </a:xfrm>
        </p:spPr>
        <p:txBody>
          <a:bodyPr/>
          <a:lstStyle/>
          <a:p>
            <a:pPr marL="0" indent="0">
              <a:buNone/>
            </a:pPr>
            <a:r>
              <a:rPr lang="en-GB" dirty="0"/>
              <a:t>The law says that ladders can be used for work at height when a risk assessment has shown that using equipment offering a higher level of fall protection is not justified because of the low risk and short duration of use; or there are existing workplace features which cannot be altered. </a:t>
            </a:r>
          </a:p>
        </p:txBody>
      </p:sp>
      <p:sp>
        <p:nvSpPr>
          <p:cNvPr id="4" name="TextBox 3"/>
          <p:cNvSpPr txBox="1"/>
          <p:nvPr/>
        </p:nvSpPr>
        <p:spPr>
          <a:xfrm>
            <a:off x="376515" y="6393536"/>
            <a:ext cx="11650534" cy="276999"/>
          </a:xfrm>
          <a:prstGeom prst="rect">
            <a:avLst/>
          </a:prstGeom>
          <a:noFill/>
        </p:spPr>
        <p:txBody>
          <a:bodyPr wrap="square" rtlCol="0">
            <a:spAutoFit/>
          </a:bodyPr>
          <a:lstStyle/>
          <a:p>
            <a:r>
              <a:rPr lang="en-GB" sz="1200" dirty="0">
                <a:solidFill>
                  <a:schemeClr val="tx1">
                    <a:lumMod val="50000"/>
                    <a:lumOff val="50000"/>
                  </a:schemeClr>
                </a:solidFill>
              </a:rPr>
              <a:t>Source – HSE </a:t>
            </a:r>
            <a:r>
              <a:rPr lang="en-GB" sz="1200" dirty="0" err="1">
                <a:solidFill>
                  <a:schemeClr val="tx1">
                    <a:lumMod val="50000"/>
                    <a:lumOff val="50000"/>
                  </a:schemeClr>
                </a:solidFill>
              </a:rPr>
              <a:t>indg</a:t>
            </a:r>
            <a:r>
              <a:rPr lang="en-GB" sz="1200" dirty="0">
                <a:solidFill>
                  <a:schemeClr val="tx1">
                    <a:lumMod val="50000"/>
                    <a:lumOff val="50000"/>
                  </a:schemeClr>
                </a:solidFill>
              </a:rPr>
              <a:t> 344, 401, 455</a:t>
            </a:r>
          </a:p>
        </p:txBody>
      </p:sp>
    </p:spTree>
    <p:extLst>
      <p:ext uri="{BB962C8B-B14F-4D97-AF65-F5344CB8AC3E}">
        <p14:creationId xmlns:p14="http://schemas.microsoft.com/office/powerpoint/2010/main" val="3550813630"/>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docProps/app.xml><?xml version="1.0" encoding="utf-8"?>
<Properties xmlns="http://schemas.openxmlformats.org/officeDocument/2006/extended-properties" xmlns:vt="http://schemas.openxmlformats.org/officeDocument/2006/docPropsVTypes">
  <Template>TM03457475[[fn=Frame]]</Template>
  <TotalTime>2023</TotalTime>
  <Words>2860</Words>
  <Application>Microsoft Macintosh PowerPoint</Application>
  <PresentationFormat>Widescreen</PresentationFormat>
  <Paragraphs>194</Paragraphs>
  <Slides>30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Arial</vt:lpstr>
      <vt:lpstr>Corbel</vt:lpstr>
      <vt:lpstr>Wingdings 2</vt:lpstr>
      <vt:lpstr>Frame</vt:lpstr>
      <vt:lpstr>Working at Height from Ladders &amp; Steps</vt:lpstr>
      <vt:lpstr>Introduction</vt:lpstr>
      <vt:lpstr>What is Work at Height?</vt:lpstr>
      <vt:lpstr>The percentage of fatal injuries due to falls from height has not decreased</vt:lpstr>
      <vt:lpstr>Are ladders &amp; step ladders banned?</vt:lpstr>
      <vt:lpstr>Hierarchy of Fall Protection</vt:lpstr>
      <vt:lpstr>Examples of temporary  products that help us ‘Guard the Hazard’</vt:lpstr>
      <vt:lpstr>‘Protect the Worker’  Types of Fall Protection Systems</vt:lpstr>
      <vt:lpstr>When is a ladder the most suitable equipment? </vt:lpstr>
      <vt:lpstr>Is specialized training required to use ladders?</vt:lpstr>
      <vt:lpstr>What is Short Duration Work?</vt:lpstr>
      <vt:lpstr>What is Low Risk?</vt:lpstr>
      <vt:lpstr>You should only use ladders and steps in situations where they can be used safely.</vt:lpstr>
      <vt:lpstr>Pre Use Checks</vt:lpstr>
      <vt:lpstr>Leaning Ladders  Setting up. </vt:lpstr>
      <vt:lpstr>Leaning Ladders  Setting up </vt:lpstr>
      <vt:lpstr>Leaning Ladders  Climbing </vt:lpstr>
      <vt:lpstr> Three points of contact other than a brief period. </vt:lpstr>
      <vt:lpstr>Ladder stability solutions</vt:lpstr>
      <vt:lpstr>Ladder safety accessories</vt:lpstr>
      <vt:lpstr>What about ladders used for access? </vt:lpstr>
      <vt:lpstr>Step Ladders</vt:lpstr>
      <vt:lpstr>Step Ladders  Positioning and working ‘Side on’</vt:lpstr>
      <vt:lpstr>Step Ladder Stability</vt:lpstr>
      <vt:lpstr>Can I stand on the Platform of a Platform Step?</vt:lpstr>
      <vt:lpstr>You can use both hands for brief periods on a step ladder!</vt:lpstr>
      <vt:lpstr>Keeping records</vt:lpstr>
      <vt:lpstr>Users responsibilities</vt:lpstr>
      <vt:lpstr>Employers responsibilities</vt:lpstr>
      <vt:lpstr>Thank You for attending this Toolbox talk. We hope you found it informative and will help you select the most appropriate equipment and  work more safely when using ladders.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Francis Camilleri</dc:creator>
  <cp:lastModifiedBy>James Gray</cp:lastModifiedBy>
  <cp:revision>67</cp:revision>
  <dcterms:created xsi:type="dcterms:W3CDTF">2015-02-23T14:41:35Z</dcterms:created>
  <dcterms:modified xsi:type="dcterms:W3CDTF">2018-11-26T14:41:07Z</dcterms:modified>
</cp:coreProperties>
</file>